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</p:sldMasterIdLst>
  <p:notesMasterIdLst>
    <p:notesMasterId r:id="rId63"/>
  </p:notesMasterIdLst>
  <p:sldIdLst>
    <p:sldId id="306" r:id="rId3"/>
    <p:sldId id="627" r:id="rId4"/>
    <p:sldId id="628" r:id="rId5"/>
    <p:sldId id="629" r:id="rId6"/>
    <p:sldId id="630" r:id="rId7"/>
    <p:sldId id="631" r:id="rId8"/>
    <p:sldId id="632" r:id="rId9"/>
    <p:sldId id="633" r:id="rId10"/>
    <p:sldId id="634" r:id="rId11"/>
    <p:sldId id="635" r:id="rId12"/>
    <p:sldId id="636" r:id="rId13"/>
    <p:sldId id="638" r:id="rId14"/>
    <p:sldId id="639" r:id="rId15"/>
    <p:sldId id="640" r:id="rId16"/>
    <p:sldId id="641" r:id="rId17"/>
    <p:sldId id="637" r:id="rId18"/>
    <p:sldId id="584" r:id="rId19"/>
    <p:sldId id="568" r:id="rId20"/>
    <p:sldId id="569" r:id="rId21"/>
    <p:sldId id="570" r:id="rId22"/>
    <p:sldId id="572" r:id="rId23"/>
    <p:sldId id="575" r:id="rId24"/>
    <p:sldId id="585" r:id="rId25"/>
    <p:sldId id="573" r:id="rId26"/>
    <p:sldId id="574" r:id="rId27"/>
    <p:sldId id="576" r:id="rId28"/>
    <p:sldId id="577" r:id="rId29"/>
    <p:sldId id="578" r:id="rId30"/>
    <p:sldId id="579" r:id="rId31"/>
    <p:sldId id="580" r:id="rId32"/>
    <p:sldId id="609" r:id="rId33"/>
    <p:sldId id="582" r:id="rId34"/>
    <p:sldId id="610" r:id="rId35"/>
    <p:sldId id="611" r:id="rId36"/>
    <p:sldId id="590" r:id="rId37"/>
    <p:sldId id="591" r:id="rId38"/>
    <p:sldId id="592" r:id="rId39"/>
    <p:sldId id="597" r:id="rId40"/>
    <p:sldId id="596" r:id="rId41"/>
    <p:sldId id="623" r:id="rId42"/>
    <p:sldId id="624" r:id="rId43"/>
    <p:sldId id="614" r:id="rId44"/>
    <p:sldId id="625" r:id="rId45"/>
    <p:sldId id="626" r:id="rId46"/>
    <p:sldId id="600" r:id="rId47"/>
    <p:sldId id="615" r:id="rId48"/>
    <p:sldId id="583" r:id="rId49"/>
    <p:sldId id="601" r:id="rId50"/>
    <p:sldId id="620" r:id="rId51"/>
    <p:sldId id="617" r:id="rId52"/>
    <p:sldId id="616" r:id="rId53"/>
    <p:sldId id="603" r:id="rId54"/>
    <p:sldId id="602" r:id="rId55"/>
    <p:sldId id="604" r:id="rId56"/>
    <p:sldId id="605" r:id="rId57"/>
    <p:sldId id="606" r:id="rId58"/>
    <p:sldId id="621" r:id="rId59"/>
    <p:sldId id="607" r:id="rId60"/>
    <p:sldId id="622" r:id="rId61"/>
    <p:sldId id="608" r:id="rId62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99FF"/>
    <a:srgbClr val="00FF00"/>
    <a:srgbClr val="FFCC00"/>
    <a:srgbClr val="FFFF00"/>
    <a:srgbClr val="FF00FF"/>
    <a:srgbClr val="00FFFF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83250" autoAdjust="0"/>
  </p:normalViewPr>
  <p:slideViewPr>
    <p:cSldViewPr>
      <p:cViewPr>
        <p:scale>
          <a:sx n="100" d="100"/>
          <a:sy n="100" d="100"/>
        </p:scale>
        <p:origin x="-110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8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12" Type="http://schemas.openxmlformats.org/officeDocument/2006/relationships/image" Target="../media/image47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2289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Nakreslit</a:t>
            </a:r>
            <a:r>
              <a:rPr lang="en-US" dirty="0" smtClean="0"/>
              <a:t> model </a:t>
            </a:r>
            <a:r>
              <a:rPr lang="en-US" dirty="0" err="1" smtClean="0"/>
              <a:t>senzoru</a:t>
            </a:r>
            <a:r>
              <a:rPr lang="en-US" dirty="0" smtClean="0"/>
              <a:t> (pixel)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3184A-B19B-4B8E-9E7D-76FD5B3FD12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399A5-7D58-400F-8222-FEFF6E9CA5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477000"/>
            <a:ext cx="213360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069EF-2218-4AB1-8D37-562BB864C2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68F69-5FF7-484D-A0E9-376D606C271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4425"/>
            <a:ext cx="4038600" cy="5011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4425"/>
            <a:ext cx="4038600" cy="5011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/>
            <a:r>
              <a:rPr lang="en-US" smtClean="0">
                <a:solidFill>
                  <a:srgbClr val="FFFFFF"/>
                </a:solidFill>
                <a:latin typeface="Arial" charset="0"/>
              </a:rPr>
              <a:t>PG III (NPGR010) - J. Křivánek 2012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BB768F-2CCD-412A-8D63-012715D3E4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/>
            <a:r>
              <a:rPr lang="en-US" smtClean="0">
                <a:solidFill>
                  <a:srgbClr val="FFFFFF"/>
                </a:solidFill>
                <a:latin typeface="Arial" charset="0"/>
              </a:rPr>
              <a:t>PG III (NPGR010) - J. Křivánek 2012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802E0E-C0A4-44B8-8995-DE92B8A820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/>
            <a:r>
              <a:rPr lang="en-US" smtClean="0">
                <a:solidFill>
                  <a:srgbClr val="FFFFFF"/>
                </a:solidFill>
                <a:latin typeface="Arial" charset="0"/>
              </a:rPr>
              <a:t>PG III (NPGR010) - J. Křivánek 2012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91CD84-6A4F-4F23-96C6-1BABBB692B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fld id="{E0F7D031-70D9-4E45-88E6-1A0BFBF386D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/>
            <a:r>
              <a:rPr lang="en-US" smtClean="0">
                <a:solidFill>
                  <a:srgbClr val="FFFFFF"/>
                </a:solidFill>
                <a:latin typeface="Arial" charset="0"/>
              </a:rPr>
              <a:t>PG III (NPGR010) - J. Křivánek 2012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BC5B2-31F5-4DE1-9862-1A1E526885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/>
            <a:r>
              <a:rPr lang="en-US" smtClean="0">
                <a:solidFill>
                  <a:srgbClr val="FFFFFF"/>
                </a:solidFill>
                <a:latin typeface="Arial" charset="0"/>
              </a:rPr>
              <a:t>PG III (NPGR010) - J. Křivánek 2012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DE6B8C-A290-4B34-8AF7-26629CACCE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/>
            <a:r>
              <a:rPr lang="en-US" smtClean="0">
                <a:solidFill>
                  <a:srgbClr val="FFFFFF"/>
                </a:solidFill>
                <a:latin typeface="Arial" charset="0"/>
              </a:rPr>
              <a:t>PG III (NPGR010) - J. Křivánek 2012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C64734-04E5-4469-84B3-FDA2A4F259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725"/>
            <a:ext cx="2057400" cy="6040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5"/>
            <a:ext cx="6019800" cy="6040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/>
            <a:r>
              <a:rPr lang="en-US" smtClean="0">
                <a:solidFill>
                  <a:srgbClr val="FFFFFF"/>
                </a:solidFill>
                <a:latin typeface="Arial" charset="0"/>
              </a:rPr>
              <a:t>PG III (NPGR010) - J. Křivánek 2012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FABDB-0B8B-4DCD-84FD-A21B9084C91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783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492875" y="136525"/>
            <a:ext cx="2133600" cy="4778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24DBB-35FA-49B5-8947-2950E366E0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665FD8-4E9E-4973-B34D-EF03A9487E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4425"/>
            <a:ext cx="8229600" cy="501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2875" y="136525"/>
            <a:ext cx="2133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D5665FD8-4E9E-4973-B34D-EF03A9487E5B}" type="slidenum">
              <a:rPr lang="en-US">
                <a:solidFill>
                  <a:srgbClr val="FFFFFF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8" name="Line 6"/>
          <p:cNvSpPr>
            <a:spLocks noChangeShapeType="1"/>
          </p:cNvSpPr>
          <p:nvPr userDrawn="1"/>
        </p:nvSpPr>
        <p:spPr bwMode="auto">
          <a:xfrm>
            <a:off x="428625" y="942975"/>
            <a:ext cx="8228013" cy="1588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5725"/>
            <a:ext cx="81422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Time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rivanek@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2.png"/><Relationship Id="rId4" Type="http://schemas.openxmlformats.org/officeDocument/2006/relationships/oleObject" Target="../embeddings/oleObject1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7.bin"/><Relationship Id="rId3" Type="http://schemas.openxmlformats.org/officeDocument/2006/relationships/image" Target="../media/image49.png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9.bin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36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38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phics.stanford.edu/papers/veach_thesis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Počítačová grafika III –</a:t>
            </a:r>
            <a:br>
              <a:rPr lang="cs-CZ" b="1" dirty="0" smtClean="0"/>
            </a:br>
            <a:r>
              <a:rPr lang="cs-CZ" b="1" dirty="0" smtClean="0"/>
              <a:t>	Důležitost, BPT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 smtClean="0"/>
              <a:t>Jaroslav Křivánek, MFF UK</a:t>
            </a:r>
          </a:p>
          <a:p>
            <a:pPr eaLnBrk="1" hangingPunct="1"/>
            <a:r>
              <a:rPr lang="en-US" sz="2000" dirty="0" smtClean="0">
                <a:hlinkClick r:id="rId2"/>
              </a:rPr>
              <a:t>Jaroslav.Krivanek@mff.cuni.cz</a:t>
            </a:r>
            <a:endParaRPr lang="cs-CZ" sz="2000" dirty="0" smtClean="0"/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594946" name="Picture 2" descr="stepanek-helps-czechs-win-davis-cup-762254-2012-11-18t204500z-1-cbre8ah1ln300-rtroptp-3-sports-us-tennis-davis-jpg-475x310-q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189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the 2012 Czech Republic DC victory on CG 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595970" name="Picture 2" descr="D:\!images\fotky\2012-11-davis cup misto prednasky\_MG_0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262" y="1340768"/>
            <a:ext cx="8136904" cy="5424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Tracing </a:t>
            </a:r>
            <a:r>
              <a:rPr lang="cs-CZ" dirty="0" smtClean="0"/>
              <a:t>funguje</a:t>
            </a:r>
            <a:r>
              <a:rPr lang="en-US" dirty="0" smtClean="0"/>
              <a:t>!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585730" name="Picture 2" descr="http://corona-renderer.com/img/gallery/full/samurai-wa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143500"/>
          </a:xfrm>
          <a:prstGeom prst="rect">
            <a:avLst/>
          </a:prstGeom>
          <a:noFill/>
        </p:spPr>
      </p:pic>
      <p:pic>
        <p:nvPicPr>
          <p:cNvPr id="8" name="Picture 4" descr="Corona Alpha fo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1475" y="260648"/>
            <a:ext cx="2305050" cy="571501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7524328" y="5877272"/>
            <a:ext cx="1619672" cy="369332"/>
          </a:xfrm>
          <a:prstGeom prst="rect">
            <a:avLst/>
          </a:prstGeom>
          <a:solidFill>
            <a:schemeClr val="bg1">
              <a:alpha val="1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Jerome White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Tracing </a:t>
            </a:r>
            <a:r>
              <a:rPr lang="en-US" dirty="0" err="1" smtClean="0"/>
              <a:t>funguje</a:t>
            </a:r>
            <a:r>
              <a:rPr lang="en-US" dirty="0" smtClean="0"/>
              <a:t>!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599042" name="Picture 2" descr="http://corona-renderer.com/img/gallery/full/deadclown-grap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7945"/>
            <a:ext cx="9144000" cy="5141375"/>
          </a:xfrm>
          <a:prstGeom prst="rect">
            <a:avLst/>
          </a:prstGeom>
          <a:noFill/>
        </p:spPr>
      </p:pic>
      <p:pic>
        <p:nvPicPr>
          <p:cNvPr id="9" name="Picture 4" descr="Corona Alpha fo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1475" y="260648"/>
            <a:ext cx="2305050" cy="571501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6084168" y="5877272"/>
            <a:ext cx="3059832" cy="369332"/>
          </a:xfrm>
          <a:prstGeom prst="rect">
            <a:avLst/>
          </a:prstGeom>
          <a:solidFill>
            <a:schemeClr val="bg1">
              <a:alpha val="1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Martin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Geupel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(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DeadClown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Tracing </a:t>
            </a:r>
            <a:r>
              <a:rPr lang="en-US" dirty="0" err="1" smtClean="0"/>
              <a:t>funguje</a:t>
            </a:r>
            <a:r>
              <a:rPr lang="en-US" dirty="0" smtClean="0"/>
              <a:t>!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600066" name="Picture 2" descr="http://corona-renderer.com/img/gallery/full/chakib-roc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7944"/>
            <a:ext cx="9144000" cy="5141376"/>
          </a:xfrm>
          <a:prstGeom prst="rect">
            <a:avLst/>
          </a:prstGeom>
          <a:noFill/>
        </p:spPr>
      </p:pic>
      <p:pic>
        <p:nvPicPr>
          <p:cNvPr id="8" name="Picture 4" descr="Corona Alpha fo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1475" y="260648"/>
            <a:ext cx="2305050" cy="571501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7236296" y="5877272"/>
            <a:ext cx="1907704" cy="369332"/>
          </a:xfrm>
          <a:prstGeom prst="rect">
            <a:avLst/>
          </a:prstGeom>
          <a:solidFill>
            <a:schemeClr val="bg1">
              <a:alpha val="1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+mj-lt"/>
              </a:rPr>
              <a:t>Chakib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Rabia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601090" name="Picture 2" descr="http://corona-renderer.com/img/gallery/full/pil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</p:spPr>
      </p:pic>
      <p:pic>
        <p:nvPicPr>
          <p:cNvPr id="7" name="Picture 4" descr="Corona Alpha fo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1475" y="260648"/>
            <a:ext cx="2305050" cy="571501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7596336" y="6444044"/>
            <a:ext cx="1547664" cy="369332"/>
          </a:xfrm>
          <a:prstGeom prst="rect">
            <a:avLst/>
          </a:prstGeom>
          <a:solidFill>
            <a:schemeClr val="bg1">
              <a:alpha val="1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+mj-lt"/>
              </a:rPr>
              <a:t>Ondra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Karlík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596994" name="Picture 2" descr="D:\devel\2012-importance\results\2012-11-18\bdpt4m-vm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4608513" cy="4608512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5364088" y="1691516"/>
            <a:ext cx="3183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+mj-lt"/>
              </a:rPr>
              <a:t>http://corona-renderer.com/</a:t>
            </a:r>
            <a:endParaRPr lang="cs-CZ" dirty="0">
              <a:latin typeface="+mj-lt"/>
            </a:endParaRPr>
          </a:p>
        </p:txBody>
      </p:sp>
      <p:pic>
        <p:nvPicPr>
          <p:cNvPr id="596996" name="Picture 4" descr="Corona Alpha fo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573016"/>
            <a:ext cx="2305050" cy="571501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5940152" y="5445224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Vývoj: Ondra Karlík</a:t>
            </a:r>
            <a:endParaRPr lang="cs-CZ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Omezení algoritmu sledování cest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0205"/>
          <a:stretch>
            <a:fillRect/>
          </a:stretch>
        </p:blipFill>
        <p:spPr bwMode="auto">
          <a:xfrm>
            <a:off x="4139952" y="1628775"/>
            <a:ext cx="4427538" cy="4367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56142" y="4941168"/>
            <a:ext cx="137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j-lt"/>
              </a:rPr>
              <a:t>Kaustiky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5" y="2852936"/>
            <a:ext cx="2520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Sekundární </a:t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světelné zdroje</a:t>
            </a:r>
            <a:endParaRPr lang="en-US" sz="2400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211394" y="4293096"/>
            <a:ext cx="2728758" cy="87890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</p:cNvCxnSpPr>
          <p:nvPr/>
        </p:nvCxnSpPr>
        <p:spPr>
          <a:xfrm flipV="1">
            <a:off x="2987824" y="2132856"/>
            <a:ext cx="1944217" cy="1135579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7796969" y="3651472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Image: </a:t>
            </a:r>
            <a:r>
              <a:rPr lang="cs-CZ" dirty="0" err="1" smtClean="0">
                <a:latin typeface="+mj-lt"/>
              </a:rPr>
              <a:t>Eric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Veach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Důležitost a dualita </a:t>
            </a:r>
            <a:br>
              <a:rPr lang="cs-CZ" b="1" dirty="0" smtClean="0"/>
            </a:br>
            <a:r>
              <a:rPr lang="cs-CZ" b="1" dirty="0" smtClean="0"/>
              <a:t>v zobrazování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Měřicí rovnice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Dosud: výpočet radiance v izolovaných bodech</a:t>
            </a:r>
          </a:p>
          <a:p>
            <a:endParaRPr lang="cs-CZ" dirty="0" smtClean="0"/>
          </a:p>
          <a:p>
            <a:r>
              <a:rPr lang="cs-CZ" dirty="0" smtClean="0"/>
              <a:t>Ve skutečnosti nás zajímá průměrná radiance přes pixel: integrál</a:t>
            </a:r>
          </a:p>
          <a:p>
            <a:endParaRPr lang="cs-CZ" dirty="0" smtClean="0"/>
          </a:p>
          <a:p>
            <a:r>
              <a:rPr lang="cs-CZ" b="1" dirty="0" smtClean="0"/>
              <a:t>Měřicí rovnice </a:t>
            </a:r>
            <a:r>
              <a:rPr lang="cs-CZ" dirty="0" smtClean="0"/>
              <a:t>(</a:t>
            </a:r>
            <a:r>
              <a:rPr lang="cs-CZ" dirty="0" err="1" smtClean="0"/>
              <a:t>Measurement</a:t>
            </a:r>
            <a:r>
              <a:rPr lang="cs-CZ" dirty="0" smtClean="0"/>
              <a:t> </a:t>
            </a:r>
            <a:r>
              <a:rPr lang="cs-CZ" dirty="0" err="1" smtClean="0"/>
              <a:t>equation</a:t>
            </a:r>
            <a:r>
              <a:rPr lang="cs-CZ" dirty="0" smtClean="0"/>
              <a:t>)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Davis Cup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Premier international </a:t>
            </a:r>
            <a:br>
              <a:rPr lang="en-US" dirty="0" smtClean="0"/>
            </a:br>
            <a:r>
              <a:rPr lang="en-US" dirty="0" smtClean="0"/>
              <a:t>team competition </a:t>
            </a:r>
            <a:br>
              <a:rPr lang="en-US" dirty="0" smtClean="0"/>
            </a:br>
            <a:r>
              <a:rPr lang="en-US" dirty="0" smtClean="0"/>
              <a:t>in men’s tennis</a:t>
            </a:r>
          </a:p>
          <a:p>
            <a:endParaRPr lang="en-US" dirty="0" smtClean="0"/>
          </a:p>
          <a:p>
            <a:r>
              <a:rPr lang="en-US" dirty="0" smtClean="0"/>
              <a:t>World group: 16 teams</a:t>
            </a:r>
          </a:p>
          <a:p>
            <a:r>
              <a:rPr lang="en-US" dirty="0" smtClean="0"/>
              <a:t>Total: 137 (in 2007)</a:t>
            </a:r>
          </a:p>
          <a:p>
            <a:r>
              <a:rPr lang="en-US" dirty="0" smtClean="0"/>
              <a:t>Founded 1900</a:t>
            </a:r>
          </a:p>
          <a:p>
            <a:pPr lvl="1"/>
            <a:r>
              <a:rPr lang="en-US" dirty="0" smtClean="0"/>
              <a:t>US vs. Britain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574466" name="Picture 2" descr="File:Davis Cup Praha &amp;Ccaron;Ro 2012-11-28 cropped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3851920" cy="4567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Měřicí rovnice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803400" y="2997200"/>
          <a:ext cx="5610225" cy="1138238"/>
        </p:xfrm>
        <a:graphic>
          <a:graphicData uri="http://schemas.openxmlformats.org/presentationml/2006/ole">
            <p:oleObj spid="_x0000_s505874" name="Rovnice" r:id="rId4" imgW="2438400" imgH="495300" progId="Equation.3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1691680" y="3069456"/>
            <a:ext cx="5832648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339752" y="4032360"/>
            <a:ext cx="360040" cy="11968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187624" y="2537608"/>
            <a:ext cx="648072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9512" y="1918573"/>
            <a:ext cx="3892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odezva virtuálního (lineárního) </a:t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>senzoru na radianci (</a:t>
            </a:r>
            <a:r>
              <a:rPr lang="cs-CZ" b="1" dirty="0" smtClean="0">
                <a:latin typeface="+mj-lt"/>
              </a:rPr>
              <a:t>barva </a:t>
            </a:r>
            <a:r>
              <a:rPr lang="cs-CZ" b="1" dirty="0" err="1" smtClean="0">
                <a:latin typeface="+mj-lt"/>
              </a:rPr>
              <a:t>pixelu</a:t>
            </a:r>
            <a:r>
              <a:rPr lang="cs-CZ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912" y="5229200"/>
            <a:ext cx="5698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přes celou plochu scény a všechny směry</a:t>
            </a:r>
          </a:p>
          <a:p>
            <a:r>
              <a:rPr lang="cs-CZ" dirty="0" smtClean="0">
                <a:latin typeface="+mj-lt"/>
              </a:rPr>
              <a:t>(virtuální senzory musí být součástí scény,</a:t>
            </a:r>
          </a:p>
          <a:p>
            <a:r>
              <a:rPr lang="cs-CZ" dirty="0" smtClean="0">
                <a:latin typeface="+mj-lt"/>
              </a:rPr>
              <a:t>  nenulový příspěvek pouze na ploše senzoru kvůli </a:t>
            </a:r>
            <a:r>
              <a:rPr lang="cs-CZ" i="1" dirty="0" err="1" smtClean="0">
                <a:latin typeface="+mj-lt"/>
              </a:rPr>
              <a:t>W</a:t>
            </a:r>
            <a:r>
              <a:rPr lang="cs-CZ" baseline="-25000" dirty="0" err="1" smtClean="0">
                <a:latin typeface="+mj-lt"/>
              </a:rPr>
              <a:t>e</a:t>
            </a:r>
            <a:r>
              <a:rPr lang="cs-CZ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347864" y="2564904"/>
            <a:ext cx="1584176" cy="751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12036" y="1918573"/>
            <a:ext cx="389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+mj-lt"/>
              </a:rPr>
              <a:t>relativní odezva senzoru (váha)</a:t>
            </a:r>
          </a:p>
          <a:p>
            <a:r>
              <a:rPr lang="cs-CZ" dirty="0" smtClean="0">
                <a:latin typeface="+mj-lt"/>
              </a:rPr>
              <a:t>různé </a:t>
            </a:r>
            <a:r>
              <a:rPr lang="cs-CZ" i="1" dirty="0" err="1" smtClean="0">
                <a:latin typeface="+mj-lt"/>
              </a:rPr>
              <a:t>W</a:t>
            </a:r>
            <a:r>
              <a:rPr lang="cs-CZ" baseline="-25000" dirty="0" err="1" smtClean="0">
                <a:latin typeface="+mj-lt"/>
              </a:rPr>
              <a:t>e</a:t>
            </a:r>
            <a:r>
              <a:rPr lang="cs-CZ" dirty="0" smtClean="0">
                <a:latin typeface="+mj-lt"/>
              </a:rPr>
              <a:t> pro každý senzor (pixel)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Příklad: Zářivý tok přes oblast jako měřicí rovnice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Dána oblast </a:t>
            </a:r>
            <a:r>
              <a:rPr lang="cs-CZ" i="1" dirty="0" smtClean="0"/>
              <a:t>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(podmnožina povrchu scény a příslušných směrů)</a:t>
            </a:r>
          </a:p>
          <a:p>
            <a:endParaRPr lang="cs-CZ" dirty="0" smtClean="0"/>
          </a:p>
          <a:p>
            <a:r>
              <a:rPr lang="cs-CZ" dirty="0" smtClean="0"/>
              <a:t>Pro </a:t>
            </a:r>
            <a:r>
              <a:rPr lang="cs-CZ" i="1" dirty="0" err="1" smtClean="0"/>
              <a:t>W</a:t>
            </a:r>
            <a:r>
              <a:rPr lang="cs-CZ" baseline="-25000" dirty="0" err="1" smtClean="0"/>
              <a:t>e</a:t>
            </a:r>
            <a:r>
              <a:rPr lang="cs-CZ" dirty="0" smtClean="0"/>
              <a:t> definované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je výsledkem měřicí rovnice </a:t>
            </a:r>
            <a:r>
              <a:rPr lang="cs-CZ" b="1" dirty="0" smtClean="0"/>
              <a:t>zářivý tok </a:t>
            </a:r>
            <a:r>
              <a:rPr lang="cs-CZ" b="1" dirty="0" smtClean="0">
                <a:latin typeface="Symbol" pitchFamily="18" charset="2"/>
              </a:rPr>
              <a:t>F</a:t>
            </a:r>
            <a:r>
              <a:rPr lang="cs-CZ" b="1" dirty="0" smtClean="0"/>
              <a:t>(S)</a:t>
            </a:r>
            <a:r>
              <a:rPr lang="cs-CZ" dirty="0" smtClean="0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graphicFrame>
        <p:nvGraphicFramePr>
          <p:cNvPr id="507906" name="Object 2"/>
          <p:cNvGraphicFramePr>
            <a:graphicFrameLocks noChangeAspect="1"/>
          </p:cNvGraphicFramePr>
          <p:nvPr/>
        </p:nvGraphicFramePr>
        <p:xfrm>
          <a:off x="3739357" y="2204864"/>
          <a:ext cx="1665287" cy="407988"/>
        </p:xfrm>
        <a:graphic>
          <a:graphicData uri="http://schemas.openxmlformats.org/presentationml/2006/ole">
            <p:oleObj spid="_x0000_s507936" name="Rovnice" r:id="rId3" imgW="723272" imgH="177646" progId="Equation.3">
              <p:embed/>
            </p:oleObj>
          </a:graphicData>
        </a:graphic>
      </p:graphicFrame>
      <p:graphicFrame>
        <p:nvGraphicFramePr>
          <p:cNvPr id="507907" name="Object 3"/>
          <p:cNvGraphicFramePr>
            <a:graphicFrameLocks noChangeAspect="1"/>
          </p:cNvGraphicFramePr>
          <p:nvPr/>
        </p:nvGraphicFramePr>
        <p:xfrm>
          <a:off x="2468563" y="4179862"/>
          <a:ext cx="4206875" cy="1049338"/>
        </p:xfrm>
        <a:graphic>
          <a:graphicData uri="http://schemas.openxmlformats.org/presentationml/2006/ole">
            <p:oleObj spid="_x0000_s507937" name="Rovnice" r:id="rId4" imgW="1828800" imgH="457200" progId="Equation.3">
              <p:embed/>
            </p:oleObj>
          </a:graphicData>
        </a:graphic>
      </p:graphicFrame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6790828" y="1340768"/>
            <a:ext cx="1525588" cy="1220788"/>
            <a:chOff x="2832" y="2208"/>
            <a:chExt cx="961" cy="769"/>
          </a:xfrm>
        </p:grpSpPr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3024" y="2208"/>
              <a:ext cx="769" cy="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8" y="0"/>
                </a:cxn>
                <a:cxn ang="0">
                  <a:pos x="576" y="240"/>
                </a:cxn>
                <a:cxn ang="0">
                  <a:pos x="0" y="240"/>
                </a:cxn>
                <a:cxn ang="0">
                  <a:pos x="0" y="0"/>
                </a:cxn>
              </a:cxnLst>
              <a:rect l="0" t="0" r="r" b="b"/>
              <a:pathLst>
                <a:path w="769" h="241">
                  <a:moveTo>
                    <a:pt x="0" y="0"/>
                  </a:moveTo>
                  <a:lnTo>
                    <a:pt x="768" y="0"/>
                  </a:lnTo>
                  <a:lnTo>
                    <a:pt x="576" y="240"/>
                  </a:lnTo>
                  <a:lnTo>
                    <a:pt x="0" y="240"/>
                  </a:lnTo>
                  <a:lnTo>
                    <a:pt x="0" y="0"/>
                  </a:lnTo>
                </a:path>
              </a:pathLst>
            </a:custGeom>
            <a:solidFill>
              <a:srgbClr val="FCFEB9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auto">
            <a:xfrm>
              <a:off x="2832" y="2448"/>
              <a:ext cx="769" cy="5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8" y="0"/>
                </a:cxn>
                <a:cxn ang="0">
                  <a:pos x="672" y="528"/>
                </a:cxn>
                <a:cxn ang="0">
                  <a:pos x="192" y="528"/>
                </a:cxn>
                <a:cxn ang="0">
                  <a:pos x="0" y="0"/>
                </a:cxn>
              </a:cxnLst>
              <a:rect l="0" t="0" r="r" b="b"/>
              <a:pathLst>
                <a:path w="769" h="529">
                  <a:moveTo>
                    <a:pt x="0" y="0"/>
                  </a:moveTo>
                  <a:lnTo>
                    <a:pt x="768" y="0"/>
                  </a:lnTo>
                  <a:lnTo>
                    <a:pt x="672" y="528"/>
                  </a:lnTo>
                  <a:lnTo>
                    <a:pt x="192" y="528"/>
                  </a:lnTo>
                  <a:lnTo>
                    <a:pt x="0" y="0"/>
                  </a:lnTo>
                </a:path>
              </a:pathLst>
            </a:custGeom>
            <a:pattFill prst="narVert">
              <a:fgClr>
                <a:srgbClr val="A3F25F"/>
              </a:fgClr>
              <a:bgClr>
                <a:schemeClr val="bg1"/>
              </a:bgClr>
            </a:patt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auto">
            <a:xfrm>
              <a:off x="3504" y="2208"/>
              <a:ext cx="289" cy="769"/>
            </a:xfrm>
            <a:custGeom>
              <a:avLst/>
              <a:gdLst/>
              <a:ahLst/>
              <a:cxnLst>
                <a:cxn ang="0">
                  <a:pos x="0" y="768"/>
                </a:cxn>
                <a:cxn ang="0">
                  <a:pos x="96" y="624"/>
                </a:cxn>
                <a:cxn ang="0">
                  <a:pos x="288" y="0"/>
                </a:cxn>
                <a:cxn ang="0">
                  <a:pos x="96" y="240"/>
                </a:cxn>
                <a:cxn ang="0">
                  <a:pos x="0" y="768"/>
                </a:cxn>
              </a:cxnLst>
              <a:rect l="0" t="0" r="r" b="b"/>
              <a:pathLst>
                <a:path w="289" h="769">
                  <a:moveTo>
                    <a:pt x="0" y="768"/>
                  </a:moveTo>
                  <a:lnTo>
                    <a:pt x="96" y="624"/>
                  </a:lnTo>
                  <a:lnTo>
                    <a:pt x="288" y="0"/>
                  </a:lnTo>
                  <a:lnTo>
                    <a:pt x="96" y="240"/>
                  </a:lnTo>
                  <a:lnTo>
                    <a:pt x="0" y="768"/>
                  </a:lnTo>
                </a:path>
              </a:pathLst>
            </a:custGeom>
            <a:pattFill prst="pct90">
              <a:fgClr>
                <a:srgbClr val="A3F25F"/>
              </a:fgClr>
              <a:bgClr>
                <a:schemeClr val="bg1"/>
              </a:bgClr>
            </a:patt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auto">
            <a:xfrm>
              <a:off x="2832" y="2208"/>
              <a:ext cx="193" cy="241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192" y="0"/>
                </a:cxn>
                <a:cxn ang="0">
                  <a:pos x="192" y="240"/>
                </a:cxn>
                <a:cxn ang="0">
                  <a:pos x="0" y="240"/>
                </a:cxn>
              </a:cxnLst>
              <a:rect l="0" t="0" r="r" b="b"/>
              <a:pathLst>
                <a:path w="193" h="241">
                  <a:moveTo>
                    <a:pt x="0" y="240"/>
                  </a:moveTo>
                  <a:lnTo>
                    <a:pt x="192" y="0"/>
                  </a:lnTo>
                  <a:lnTo>
                    <a:pt x="192" y="240"/>
                  </a:lnTo>
                  <a:lnTo>
                    <a:pt x="0" y="24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Line 25"/>
          <p:cNvSpPr>
            <a:spLocks noChangeShapeType="1"/>
          </p:cNvSpPr>
          <p:nvPr/>
        </p:nvSpPr>
        <p:spPr bwMode="auto">
          <a:xfrm flipH="1" flipV="1">
            <a:off x="7167066" y="955006"/>
            <a:ext cx="87312" cy="620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 flipV="1">
            <a:off x="7865566" y="955006"/>
            <a:ext cx="214312" cy="620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 flipV="1">
            <a:off x="7552828" y="955006"/>
            <a:ext cx="0" cy="620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Měřicí rovnice jako skalární součin funkcí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Definujeme </a:t>
            </a:r>
            <a:r>
              <a:rPr lang="cs-CZ" b="1" dirty="0" smtClean="0"/>
              <a:t>skalární součin</a:t>
            </a:r>
            <a:r>
              <a:rPr lang="en-US" b="1" dirty="0" smtClean="0"/>
              <a:t> </a:t>
            </a:r>
            <a:r>
              <a:rPr lang="cs-CZ" b="1" dirty="0" smtClean="0"/>
              <a:t>funkcí </a:t>
            </a:r>
            <a:r>
              <a:rPr lang="cs-CZ" b="1" i="1" dirty="0" smtClean="0"/>
              <a:t>f</a:t>
            </a:r>
            <a:r>
              <a:rPr lang="cs-CZ" b="1" dirty="0" smtClean="0"/>
              <a:t> a </a:t>
            </a:r>
            <a:r>
              <a:rPr lang="cs-CZ" b="1" i="1" dirty="0" smtClean="0"/>
              <a:t>g</a:t>
            </a:r>
            <a:r>
              <a:rPr lang="en-US" dirty="0" smtClean="0"/>
              <a:t>: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Měřicí rovnice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graphicFrame>
        <p:nvGraphicFramePr>
          <p:cNvPr id="509954" name="Object 2"/>
          <p:cNvGraphicFramePr>
            <a:graphicFrameLocks noChangeAspect="1"/>
          </p:cNvGraphicFramePr>
          <p:nvPr/>
        </p:nvGraphicFramePr>
        <p:xfrm>
          <a:off x="1619672" y="2060848"/>
          <a:ext cx="5989637" cy="1138238"/>
        </p:xfrm>
        <a:graphic>
          <a:graphicData uri="http://schemas.openxmlformats.org/presentationml/2006/ole">
            <p:oleObj spid="_x0000_s509984" name="Rovnice" r:id="rId3" imgW="2603500" imgH="495300" progId="Equation.3">
              <p:embed/>
            </p:oleObj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419872" y="4005064"/>
            <a:ext cx="2232248" cy="936104"/>
            <a:chOff x="3419872" y="4005064"/>
            <a:chExt cx="2232248" cy="936104"/>
          </a:xfrm>
        </p:grpSpPr>
        <p:graphicFrame>
          <p:nvGraphicFramePr>
            <p:cNvPr id="509955" name="Object 3"/>
            <p:cNvGraphicFramePr>
              <a:graphicFrameLocks noChangeAspect="1"/>
            </p:cNvGraphicFramePr>
            <p:nvPr/>
          </p:nvGraphicFramePr>
          <p:xfrm>
            <a:off x="3695700" y="4149725"/>
            <a:ext cx="1752600" cy="641350"/>
          </p:xfrm>
          <a:graphic>
            <a:graphicData uri="http://schemas.openxmlformats.org/presentationml/2006/ole">
              <p:oleObj spid="_x0000_s509985" name="Rovnice" r:id="rId4" imgW="761669" imgH="279279" progId="Equation.3">
                <p:embed/>
              </p:oleObj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3419872" y="4005064"/>
              <a:ext cx="2232248" cy="9361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Propagace radiance a důležitosti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5794375" y="4281488"/>
            <a:ext cx="604838" cy="474662"/>
            <a:chOff x="3650" y="2697"/>
            <a:chExt cx="381" cy="299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 rot="16620000">
              <a:off x="3822" y="2675"/>
              <a:ext cx="62" cy="134"/>
            </a:xfrm>
            <a:prstGeom prst="ellipse">
              <a:avLst/>
            </a:prstGeom>
            <a:solidFill>
              <a:srgbClr val="A2C1FE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3726" y="2720"/>
              <a:ext cx="244" cy="276"/>
            </a:xfrm>
            <a:custGeom>
              <a:avLst/>
              <a:gdLst/>
              <a:ahLst/>
              <a:cxnLst>
                <a:cxn ang="0">
                  <a:pos x="54" y="1"/>
                </a:cxn>
                <a:cxn ang="0">
                  <a:pos x="0" y="0"/>
                </a:cxn>
                <a:cxn ang="0">
                  <a:pos x="78" y="275"/>
                </a:cxn>
                <a:cxn ang="0">
                  <a:pos x="243" y="65"/>
                </a:cxn>
                <a:cxn ang="0">
                  <a:pos x="199" y="34"/>
                </a:cxn>
              </a:cxnLst>
              <a:rect l="0" t="0" r="r" b="b"/>
              <a:pathLst>
                <a:path w="244" h="276">
                  <a:moveTo>
                    <a:pt x="54" y="1"/>
                  </a:moveTo>
                  <a:lnTo>
                    <a:pt x="0" y="0"/>
                  </a:lnTo>
                  <a:lnTo>
                    <a:pt x="78" y="275"/>
                  </a:lnTo>
                  <a:lnTo>
                    <a:pt x="243" y="65"/>
                  </a:lnTo>
                  <a:lnTo>
                    <a:pt x="199" y="34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3661" y="2697"/>
              <a:ext cx="36" cy="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664" y="2741"/>
              <a:ext cx="3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3650" y="2785"/>
              <a:ext cx="4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4002" y="2792"/>
              <a:ext cx="29" cy="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3977" y="2827"/>
              <a:ext cx="3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2357438" y="3805238"/>
            <a:ext cx="849312" cy="757237"/>
            <a:chOff x="1485" y="2397"/>
            <a:chExt cx="535" cy="477"/>
          </a:xfrm>
        </p:grpSpPr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 flipV="1">
              <a:off x="1617" y="2827"/>
              <a:ext cx="40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 flipV="1">
              <a:off x="1485" y="2397"/>
              <a:ext cx="139" cy="4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V="1">
              <a:off x="1625" y="2621"/>
              <a:ext cx="343" cy="2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V="1">
              <a:off x="1625" y="2459"/>
              <a:ext cx="219" cy="3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V="1">
              <a:off x="1625" y="2397"/>
              <a:ext cx="51" cy="4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1570" y="2774"/>
              <a:ext cx="102" cy="100"/>
            </a:xfrm>
            <a:prstGeom prst="ellipse">
              <a:avLst/>
            </a:prstGeom>
            <a:solidFill>
              <a:srgbClr val="FCFEB9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4273550" y="3587750"/>
            <a:ext cx="139700" cy="2578100"/>
          </a:xfrm>
          <a:prstGeom prst="rect">
            <a:avLst/>
          </a:prstGeom>
          <a:solidFill>
            <a:srgbClr val="FFC5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914400" y="1905000"/>
            <a:ext cx="7164388" cy="4268788"/>
          </a:xfrm>
          <a:custGeom>
            <a:avLst/>
            <a:gdLst/>
            <a:ahLst/>
            <a:cxnLst>
              <a:cxn ang="0">
                <a:pos x="96" y="2688"/>
              </a:cxn>
              <a:cxn ang="0">
                <a:pos x="0" y="2688"/>
              </a:cxn>
              <a:cxn ang="0">
                <a:pos x="0" y="0"/>
              </a:cxn>
              <a:cxn ang="0">
                <a:pos x="4512" y="0"/>
              </a:cxn>
              <a:cxn ang="0">
                <a:pos x="4512" y="2688"/>
              </a:cxn>
              <a:cxn ang="0">
                <a:pos x="4416" y="2688"/>
              </a:cxn>
              <a:cxn ang="0">
                <a:pos x="4416" y="96"/>
              </a:cxn>
              <a:cxn ang="0">
                <a:pos x="96" y="96"/>
              </a:cxn>
              <a:cxn ang="0">
                <a:pos x="96" y="2688"/>
              </a:cxn>
            </a:cxnLst>
            <a:rect l="0" t="0" r="r" b="b"/>
            <a:pathLst>
              <a:path w="4513" h="2689">
                <a:moveTo>
                  <a:pt x="96" y="2688"/>
                </a:moveTo>
                <a:lnTo>
                  <a:pt x="0" y="2688"/>
                </a:lnTo>
                <a:lnTo>
                  <a:pt x="0" y="0"/>
                </a:lnTo>
                <a:lnTo>
                  <a:pt x="4512" y="0"/>
                </a:lnTo>
                <a:lnTo>
                  <a:pt x="4512" y="2688"/>
                </a:lnTo>
                <a:lnTo>
                  <a:pt x="4416" y="2688"/>
                </a:lnTo>
                <a:lnTo>
                  <a:pt x="4416" y="96"/>
                </a:lnTo>
                <a:lnTo>
                  <a:pt x="96" y="96"/>
                </a:lnTo>
                <a:lnTo>
                  <a:pt x="96" y="2688"/>
                </a:lnTo>
              </a:path>
            </a:pathLst>
          </a:custGeom>
          <a:solidFill>
            <a:srgbClr val="FFC5C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V="1">
            <a:off x="3055938" y="2052638"/>
            <a:ext cx="823912" cy="161131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V="1">
            <a:off x="2674938" y="2052638"/>
            <a:ext cx="138112" cy="153511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V="1">
            <a:off x="3513138" y="2052638"/>
            <a:ext cx="2881312" cy="183991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 flipH="1" flipV="1">
            <a:off x="1747838" y="2052638"/>
            <a:ext cx="544512" cy="153511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3894138" y="2065338"/>
            <a:ext cx="900112" cy="67151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6408738" y="2065338"/>
            <a:ext cx="1509712" cy="150971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 flipH="1">
            <a:off x="1443038" y="2065338"/>
            <a:ext cx="315912" cy="97631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>
            <a:off x="7234238" y="3589338"/>
            <a:ext cx="696912" cy="29051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6256338" y="2052638"/>
            <a:ext cx="1281112" cy="214471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 flipH="1" flipV="1">
            <a:off x="5862638" y="2052638"/>
            <a:ext cx="239712" cy="214471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 flipV="1">
            <a:off x="6408738" y="3881438"/>
            <a:ext cx="823912" cy="39211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H="1">
            <a:off x="5100638" y="2065338"/>
            <a:ext cx="773112" cy="36671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 flipH="1" flipV="1">
            <a:off x="4719638" y="2052638"/>
            <a:ext cx="1230312" cy="206851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 flipH="1">
            <a:off x="3881438" y="2065338"/>
            <a:ext cx="849312" cy="51911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1570038" y="4876800"/>
            <a:ext cx="2128837" cy="54768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L </a:t>
            </a:r>
            <a:r>
              <a:rPr lang="cs-CZ" sz="2800">
                <a:latin typeface="Arial" pitchFamily="34" charset="0"/>
              </a:rPr>
              <a:t>(radiance)</a:t>
            </a:r>
            <a:endParaRPr lang="cs-CZ" sz="2800">
              <a:latin typeface="Arial CE" charset="-18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4999038" y="5105400"/>
            <a:ext cx="2380461" cy="52065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 dirty="0">
                <a:latin typeface="Arial" pitchFamily="34" charset="0"/>
              </a:rPr>
              <a:t>W </a:t>
            </a:r>
            <a:r>
              <a:rPr lang="cs-CZ" sz="2800" dirty="0" smtClean="0">
                <a:latin typeface="Arial" pitchFamily="34" charset="0"/>
              </a:rPr>
              <a:t>(</a:t>
            </a:r>
            <a:r>
              <a:rPr lang="en-US" sz="2800" dirty="0" smtClean="0">
                <a:latin typeface="Arial" pitchFamily="34" charset="0"/>
              </a:rPr>
              <a:t>d</a:t>
            </a:r>
            <a:r>
              <a:rPr lang="cs-CZ" sz="2800" dirty="0" err="1" smtClean="0">
                <a:latin typeface="Arial" pitchFamily="34" charset="0"/>
              </a:rPr>
              <a:t>ůležitost</a:t>
            </a:r>
            <a:r>
              <a:rPr lang="cs-CZ" sz="2800" dirty="0" smtClean="0">
                <a:latin typeface="Arial" pitchFamily="34" charset="0"/>
              </a:rPr>
              <a:t>)</a:t>
            </a:r>
            <a:endParaRPr lang="cs-CZ" sz="2800" dirty="0">
              <a:latin typeface="Arial CE" charset="-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Důležitost (</a:t>
            </a:r>
            <a:r>
              <a:rPr lang="cs-CZ" dirty="0" err="1" smtClean="0"/>
              <a:t>importance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30725"/>
          </a:xfrm>
        </p:spPr>
        <p:txBody>
          <a:bodyPr/>
          <a:lstStyle/>
          <a:p>
            <a:r>
              <a:rPr lang="cs-CZ" i="1" dirty="0" err="1" smtClean="0"/>
              <a:t>W</a:t>
            </a:r>
            <a:r>
              <a:rPr lang="cs-CZ" baseline="-25000" dirty="0" err="1" smtClean="0"/>
              <a:t>e</a:t>
            </a:r>
            <a:r>
              <a:rPr lang="cs-CZ" dirty="0" smtClean="0"/>
              <a:t> popisuje, jak důležitá je příchozí radiance pro odezvu senzoru</a:t>
            </a:r>
          </a:p>
          <a:p>
            <a:r>
              <a:rPr lang="cs-CZ" dirty="0" smtClean="0"/>
              <a:t>1 krok do scény: Příchozí radiance na senzoru = odchozí radiance z bodů scény</a:t>
            </a:r>
          </a:p>
          <a:p>
            <a:r>
              <a:rPr lang="cs-CZ" dirty="0" smtClean="0"/>
              <a:t>2, 3, …  kroky do scény: …</a:t>
            </a:r>
          </a:p>
          <a:p>
            <a:endParaRPr lang="cs-CZ" dirty="0" smtClean="0"/>
          </a:p>
          <a:p>
            <a:r>
              <a:rPr lang="cs-CZ" i="1" dirty="0" err="1" smtClean="0"/>
              <a:t>W</a:t>
            </a:r>
            <a:r>
              <a:rPr lang="cs-CZ" baseline="-25000" dirty="0" err="1" smtClean="0"/>
              <a:t>e</a:t>
            </a:r>
            <a:r>
              <a:rPr lang="cs-CZ" dirty="0" smtClean="0"/>
              <a:t> interpretujeme jako veličinu emitovanou ze senzorů (stejně jako je radiance </a:t>
            </a:r>
            <a:r>
              <a:rPr lang="cs-CZ" i="1" dirty="0" err="1" smtClean="0"/>
              <a:t>L</a:t>
            </a:r>
            <a:r>
              <a:rPr lang="cs-CZ" baseline="-25000" dirty="0" err="1" smtClean="0"/>
              <a:t>e</a:t>
            </a:r>
            <a:r>
              <a:rPr lang="cs-CZ" dirty="0" smtClean="0"/>
              <a:t> emitovaná ze zdrojů světla)</a:t>
            </a:r>
          </a:p>
          <a:p>
            <a:pPr lvl="1"/>
            <a:endParaRPr lang="cs-CZ" b="1" dirty="0" smtClean="0"/>
          </a:p>
          <a:p>
            <a:r>
              <a:rPr lang="cs-CZ" dirty="0" smtClean="0"/>
              <a:t>Takto interpretovanou veličinu </a:t>
            </a:r>
            <a:r>
              <a:rPr lang="cs-CZ" i="1" dirty="0" err="1" smtClean="0"/>
              <a:t>W</a:t>
            </a:r>
            <a:r>
              <a:rPr lang="cs-CZ" baseline="-25000" dirty="0" err="1" smtClean="0"/>
              <a:t>e</a:t>
            </a:r>
            <a:r>
              <a:rPr lang="cs-CZ" dirty="0" smtClean="0"/>
              <a:t> nazýváme </a:t>
            </a:r>
            <a:br>
              <a:rPr lang="cs-CZ" dirty="0" smtClean="0"/>
            </a:br>
            <a:r>
              <a:rPr lang="cs-CZ" dirty="0" smtClean="0"/>
              <a:t>		</a:t>
            </a:r>
            <a:r>
              <a:rPr lang="cs-CZ" b="1" dirty="0" smtClean="0"/>
              <a:t>emitovanou funkcí důležitosti </a:t>
            </a:r>
            <a:br>
              <a:rPr lang="cs-CZ" b="1" dirty="0" smtClean="0"/>
            </a:br>
            <a:r>
              <a:rPr lang="cs-CZ" dirty="0" smtClean="0"/>
              <a:t>(</a:t>
            </a:r>
            <a:r>
              <a:rPr lang="en-US" dirty="0" smtClean="0"/>
              <a:t>emitted importance function, emitted potential function</a:t>
            </a:r>
            <a:r>
              <a:rPr lang="cs-CZ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Přenos důležitosti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Funkce důležitosti se přenáší podobně jako radiance a dosahuje </a:t>
            </a:r>
            <a:r>
              <a:rPr lang="cs-CZ" b="1" dirty="0" smtClean="0"/>
              <a:t>ustáleného stavu</a:t>
            </a:r>
            <a:r>
              <a:rPr lang="cs-CZ" dirty="0" smtClean="0"/>
              <a:t> popsaného </a:t>
            </a:r>
            <a:r>
              <a:rPr lang="cs-CZ" b="1" dirty="0" smtClean="0"/>
              <a:t>ustálenou funkcí důležitosti </a:t>
            </a:r>
            <a:r>
              <a:rPr lang="cs-CZ" b="1" i="1" dirty="0" smtClean="0"/>
              <a:t>W</a:t>
            </a:r>
            <a:r>
              <a:rPr lang="cs-CZ" dirty="0" smtClean="0"/>
              <a:t>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graphicFrame>
        <p:nvGraphicFramePr>
          <p:cNvPr id="508930" name="Object 2"/>
          <p:cNvGraphicFramePr>
            <a:graphicFrameLocks noChangeAspect="1"/>
          </p:cNvGraphicFramePr>
          <p:nvPr/>
        </p:nvGraphicFramePr>
        <p:xfrm>
          <a:off x="467544" y="2996952"/>
          <a:ext cx="8239125" cy="1458912"/>
        </p:xfrm>
        <a:graphic>
          <a:graphicData uri="http://schemas.openxmlformats.org/presentationml/2006/ole">
            <p:oleObj spid="_x0000_s508945" name="Rovnice" r:id="rId3" imgW="3581400" imgH="635000" progId="Equation.3">
              <p:embed/>
            </p:oleObj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004048" y="4148509"/>
            <a:ext cx="20882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11960" y="4940597"/>
            <a:ext cx="4442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Jako zobrazovací rovnice, s tím rozdílem, </a:t>
            </a:r>
          </a:p>
          <a:p>
            <a:r>
              <a:rPr lang="cs-CZ" dirty="0" smtClean="0">
                <a:latin typeface="+mj-lt"/>
              </a:rPr>
              <a:t>že argumenty BRDF jsou přehozeny </a:t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>(pro odraz identické, nikoli však pro lom)</a:t>
            </a:r>
            <a:endParaRPr lang="en-US" dirty="0">
              <a:latin typeface="+mj-lt"/>
            </a:endParaRP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H="1" flipV="1">
            <a:off x="6156176" y="4220517"/>
            <a:ext cx="276905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Dualita důležitosti a radiance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3707904" y="2636912"/>
          <a:ext cx="1752600" cy="1223962"/>
        </p:xfrm>
        <a:graphic>
          <a:graphicData uri="http://schemas.openxmlformats.org/presentationml/2006/ole">
            <p:oleObj spid="_x0000_s510993" name="Rovnice" r:id="rId3" imgW="761669" imgH="533169" progId="Equation.3">
              <p:embed/>
            </p:oleObj>
          </a:graphicData>
        </a:graphic>
      </p:graphicFrame>
      <p:cxnSp>
        <p:nvCxnSpPr>
          <p:cNvPr id="10" name="Straight Arrow Connector 9"/>
          <p:cNvCxnSpPr>
            <a:stCxn id="11" idx="3"/>
          </p:cNvCxnSpPr>
          <p:nvPr/>
        </p:nvCxnSpPr>
        <p:spPr>
          <a:xfrm>
            <a:off x="2390832" y="2167990"/>
            <a:ext cx="2037152" cy="6129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7584" y="1844824"/>
            <a:ext cx="156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j-lt"/>
              </a:rPr>
              <a:t>emitovaná</a:t>
            </a:r>
          </a:p>
          <a:p>
            <a:r>
              <a:rPr lang="cs-CZ" b="1" dirty="0" err="1" smtClean="0">
                <a:latin typeface="+mj-lt"/>
              </a:rPr>
              <a:t>importance</a:t>
            </a:r>
            <a:endParaRPr lang="en-US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6216" y="2204864"/>
            <a:ext cx="1228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j-lt"/>
              </a:rPr>
              <a:t>ustálená</a:t>
            </a:r>
            <a:br>
              <a:rPr lang="cs-CZ" b="1" dirty="0" smtClean="0">
                <a:latin typeface="+mj-lt"/>
              </a:rPr>
            </a:br>
            <a:r>
              <a:rPr lang="cs-CZ" b="1" dirty="0" smtClean="0">
                <a:latin typeface="+mj-lt"/>
              </a:rPr>
              <a:t>příchozí</a:t>
            </a:r>
          </a:p>
          <a:p>
            <a:r>
              <a:rPr lang="cs-CZ" b="1" dirty="0" smtClean="0">
                <a:latin typeface="+mj-lt"/>
              </a:rPr>
              <a:t>radiance</a:t>
            </a:r>
            <a:endParaRPr lang="en-US" b="1" dirty="0">
              <a:latin typeface="+mj-lt"/>
            </a:endParaRP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5220072" y="2666529"/>
            <a:ext cx="1296144" cy="258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635896" y="2564904"/>
            <a:ext cx="1872208" cy="13681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8512" y="3801814"/>
            <a:ext cx="1563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j-lt"/>
              </a:rPr>
              <a:t>ustálená</a:t>
            </a:r>
          </a:p>
          <a:p>
            <a:r>
              <a:rPr lang="cs-CZ" b="1" dirty="0" smtClean="0">
                <a:latin typeface="+mj-lt"/>
              </a:rPr>
              <a:t>příchozí</a:t>
            </a:r>
          </a:p>
          <a:p>
            <a:r>
              <a:rPr lang="cs-CZ" b="1" dirty="0" err="1" smtClean="0">
                <a:latin typeface="+mj-lt"/>
              </a:rPr>
              <a:t>importance</a:t>
            </a:r>
            <a:endParaRPr lang="en-US" b="1" dirty="0">
              <a:latin typeface="+mj-lt"/>
            </a:endParaRPr>
          </a:p>
        </p:txBody>
      </p:sp>
      <p:cxnSp>
        <p:nvCxnSpPr>
          <p:cNvPr id="20" name="Straight Arrow Connector 19"/>
          <p:cNvCxnSpPr>
            <a:stCxn id="19" idx="3"/>
          </p:cNvCxnSpPr>
          <p:nvPr/>
        </p:nvCxnSpPr>
        <p:spPr>
          <a:xfrm flipV="1">
            <a:off x="2411760" y="3789040"/>
            <a:ext cx="2016224" cy="4744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61080" y="4078813"/>
            <a:ext cx="1436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j-lt"/>
              </a:rPr>
              <a:t>emitovaná</a:t>
            </a:r>
          </a:p>
          <a:p>
            <a:r>
              <a:rPr lang="cs-CZ" b="1" dirty="0" smtClean="0">
                <a:latin typeface="+mj-lt"/>
              </a:rPr>
              <a:t>radiance</a:t>
            </a:r>
            <a:endParaRPr lang="en-US" b="1" dirty="0">
              <a:latin typeface="+mj-lt"/>
            </a:endParaRPr>
          </a:p>
        </p:txBody>
      </p:sp>
      <p:cxnSp>
        <p:nvCxnSpPr>
          <p:cNvPr id="26" name="Straight Arrow Connector 25"/>
          <p:cNvCxnSpPr>
            <a:stCxn id="24" idx="1"/>
          </p:cNvCxnSpPr>
          <p:nvPr/>
        </p:nvCxnSpPr>
        <p:spPr>
          <a:xfrm flipH="1" flipV="1">
            <a:off x="5076056" y="3789040"/>
            <a:ext cx="885024" cy="6129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Dualita důležitosti a radiance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dané scéně je pouze jediná emitovaná a ustálená funkce radiance</a:t>
            </a:r>
          </a:p>
          <a:p>
            <a:endParaRPr lang="cs-CZ" dirty="0" smtClean="0"/>
          </a:p>
          <a:p>
            <a:r>
              <a:rPr lang="cs-CZ" dirty="0" smtClean="0"/>
              <a:t>Ale </a:t>
            </a:r>
            <a:r>
              <a:rPr lang="cs-CZ" b="1" dirty="0" smtClean="0"/>
              <a:t>každý pixel má jinou emitovanou a ustálenou funkci důležitosti</a:t>
            </a:r>
            <a:r>
              <a:rPr lang="cs-CZ" dirty="0" smtClean="0"/>
              <a:t> </a:t>
            </a:r>
          </a:p>
          <a:p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Dualita v praxi: Sledování světla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Sledov</a:t>
            </a:r>
            <a:r>
              <a:rPr lang="cs-CZ" dirty="0"/>
              <a:t>á</a:t>
            </a:r>
            <a:r>
              <a:rPr lang="cs-CZ" dirty="0" smtClean="0"/>
              <a:t>ní cest (</a:t>
            </a:r>
            <a:r>
              <a:rPr lang="en-US" dirty="0" err="1" smtClean="0"/>
              <a:t>p</a:t>
            </a:r>
            <a:r>
              <a:rPr lang="cs-CZ" dirty="0" err="1" smtClean="0"/>
              <a:t>ath</a:t>
            </a:r>
            <a:r>
              <a:rPr lang="cs-CZ" dirty="0" smtClean="0"/>
              <a:t> </a:t>
            </a:r>
            <a:r>
              <a:rPr lang="cs-CZ" dirty="0" err="1" smtClean="0"/>
              <a:t>tracing</a:t>
            </a:r>
            <a:r>
              <a:rPr lang="en-US" dirty="0" smtClean="0"/>
              <a:t>) </a:t>
            </a:r>
          </a:p>
          <a:p>
            <a:pPr lvl="1"/>
            <a:r>
              <a:rPr lang="cs-CZ" dirty="0" smtClean="0"/>
              <a:t>Rekurzivně řeší zobrazovací rovnici</a:t>
            </a:r>
          </a:p>
          <a:p>
            <a:pPr lvl="1"/>
            <a:endParaRPr lang="cs-CZ" dirty="0" smtClean="0"/>
          </a:p>
          <a:p>
            <a:r>
              <a:rPr lang="en-US" b="1" dirty="0" err="1" smtClean="0"/>
              <a:t>Sledov</a:t>
            </a:r>
            <a:r>
              <a:rPr lang="cs-CZ" b="1" dirty="0" smtClean="0"/>
              <a:t>á</a:t>
            </a:r>
            <a:r>
              <a:rPr lang="en-US" b="1" dirty="0" smtClean="0"/>
              <a:t>n</a:t>
            </a:r>
            <a:r>
              <a:rPr lang="cs-CZ" b="1" dirty="0" smtClean="0"/>
              <a:t>í světla (</a:t>
            </a:r>
            <a:r>
              <a:rPr lang="cs-CZ" b="1" dirty="0" err="1" smtClean="0"/>
              <a:t>light</a:t>
            </a:r>
            <a:r>
              <a:rPr lang="cs-CZ" b="1" dirty="0" smtClean="0"/>
              <a:t> </a:t>
            </a:r>
            <a:r>
              <a:rPr lang="cs-CZ" b="1" dirty="0" err="1" smtClean="0"/>
              <a:t>tracing</a:t>
            </a:r>
            <a:r>
              <a:rPr lang="cs-CZ" b="1" dirty="0" smtClean="0"/>
              <a:t>) </a:t>
            </a:r>
          </a:p>
          <a:p>
            <a:pPr lvl="1"/>
            <a:r>
              <a:rPr lang="cs-CZ" dirty="0" smtClean="0"/>
              <a:t>Rekurzivně řeší rovnici přenosu důležitosti</a:t>
            </a:r>
          </a:p>
          <a:p>
            <a:endParaRPr lang="cs-CZ" dirty="0" smtClean="0"/>
          </a:p>
          <a:p>
            <a:pPr lvl="1"/>
            <a:r>
              <a:rPr lang="cs-CZ" dirty="0" smtClean="0"/>
              <a:t>Cesty začínají na zdrojích světla</a:t>
            </a:r>
          </a:p>
          <a:p>
            <a:pPr lvl="1"/>
            <a:r>
              <a:rPr lang="cs-CZ" dirty="0" smtClean="0"/>
              <a:t>Mohou náhodně zasáhnout senzor</a:t>
            </a:r>
          </a:p>
          <a:p>
            <a:pPr lvl="1"/>
            <a:r>
              <a:rPr lang="cs-CZ" dirty="0" smtClean="0"/>
              <a:t>Nebo explicitní napojení na senzor (jako přímé osvětlení v PT)</a:t>
            </a:r>
          </a:p>
          <a:p>
            <a:pPr lvl="1"/>
            <a:r>
              <a:rPr lang="cs-CZ" b="1" dirty="0" smtClean="0"/>
              <a:t>Pozor</a:t>
            </a:r>
            <a:r>
              <a:rPr lang="cs-CZ" dirty="0" smtClean="0"/>
              <a:t>: argumenty BRDF musí být obráceny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Sledování světla (</a:t>
            </a:r>
            <a:r>
              <a:rPr lang="cs-CZ" dirty="0" err="1" smtClean="0"/>
              <a:t>light</a:t>
            </a:r>
            <a:r>
              <a:rPr lang="cs-CZ" dirty="0" smtClean="0"/>
              <a:t> </a:t>
            </a:r>
            <a:r>
              <a:rPr lang="cs-CZ" dirty="0" err="1" smtClean="0"/>
              <a:t>tracing</a:t>
            </a:r>
            <a:r>
              <a:rPr lang="cs-CZ" dirty="0" smtClean="0"/>
              <a:t>) v praxi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6" name="Picture 2" descr="D:\Teksten\agibook-slides\5\5-18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380" y="1052736"/>
            <a:ext cx="5335240" cy="55685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6200000">
            <a:off x="6345478" y="3409919"/>
            <a:ext cx="522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Image: </a:t>
            </a:r>
            <a:r>
              <a:rPr lang="cs-CZ" dirty="0" err="1" smtClean="0">
                <a:latin typeface="+mj-lt"/>
              </a:rPr>
              <a:t>Dutre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et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al</a:t>
            </a:r>
            <a:r>
              <a:rPr lang="cs-CZ" dirty="0" smtClean="0">
                <a:latin typeface="+mj-lt"/>
              </a:rPr>
              <a:t>. </a:t>
            </a:r>
            <a:r>
              <a:rPr lang="cs-CZ" dirty="0" err="1" smtClean="0">
                <a:latin typeface="+mj-lt"/>
              </a:rPr>
              <a:t>Advanced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Global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Illumination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Davis Cup History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Founded by </a:t>
            </a:r>
            <a:r>
              <a:rPr lang="cs-CZ" b="1" dirty="0" err="1" smtClean="0"/>
              <a:t>Dwight</a:t>
            </a:r>
            <a:r>
              <a:rPr lang="cs-CZ" b="1" dirty="0" smtClean="0"/>
              <a:t> </a:t>
            </a:r>
            <a:r>
              <a:rPr lang="cs-CZ" b="1" dirty="0" err="1" smtClean="0"/>
              <a:t>Filley</a:t>
            </a:r>
            <a:r>
              <a:rPr lang="cs-CZ" b="1" dirty="0" smtClean="0"/>
              <a:t> Davis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(1879 – 1945)</a:t>
            </a:r>
          </a:p>
          <a:p>
            <a:pPr lvl="1"/>
            <a:r>
              <a:rPr lang="en-US" dirty="0" smtClean="0"/>
              <a:t>Harvard University</a:t>
            </a:r>
          </a:p>
          <a:p>
            <a:pPr lvl="1"/>
            <a:r>
              <a:rPr lang="en-US" dirty="0" smtClean="0"/>
              <a:t>Designed the tournament format</a:t>
            </a:r>
          </a:p>
          <a:p>
            <a:pPr lvl="1"/>
            <a:r>
              <a:rPr lang="en-US" dirty="0" smtClean="0"/>
              <a:t>Commissioned the trophy design</a:t>
            </a:r>
            <a:br>
              <a:rPr lang="en-US" dirty="0" smtClean="0"/>
            </a:br>
            <a:r>
              <a:rPr lang="en-US" dirty="0" smtClean="0"/>
              <a:t>($1000 then, approx. </a:t>
            </a:r>
            <a:r>
              <a:rPr lang="cs-CZ" dirty="0" smtClean="0"/>
              <a:t>$27,600</a:t>
            </a:r>
            <a:r>
              <a:rPr lang="en-US" dirty="0" smtClean="0"/>
              <a:t> in 2011 </a:t>
            </a:r>
            <a:br>
              <a:rPr lang="en-US" dirty="0" smtClean="0"/>
            </a:br>
            <a:r>
              <a:rPr lang="en-US" dirty="0" smtClean="0"/>
              <a:t>according to purchasing power)</a:t>
            </a:r>
          </a:p>
          <a:p>
            <a:r>
              <a:rPr lang="en-US" dirty="0" smtClean="0"/>
              <a:t>1900 – 1904: US vs. British Isles</a:t>
            </a:r>
          </a:p>
          <a:p>
            <a:r>
              <a:rPr lang="en-US" dirty="0" smtClean="0"/>
              <a:t>1905: Included Belgium, Austria, France, and “Australasia”</a:t>
            </a:r>
            <a:endParaRPr lang="cs-CZ" dirty="0" smtClean="0"/>
          </a:p>
          <a:p>
            <a:r>
              <a:rPr lang="cs-CZ" dirty="0" smtClean="0"/>
              <a:t>by 1920: 20 </a:t>
            </a:r>
            <a:r>
              <a:rPr lang="en-US" dirty="0" smtClean="0"/>
              <a:t>nations</a:t>
            </a:r>
          </a:p>
          <a:p>
            <a:r>
              <a:rPr lang="en-US" dirty="0" smtClean="0"/>
              <a:t>2012:  101th anniversary (some years were skipped)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587778" name="Picture 2" descr="http://upload.wikimedia.org/wikipedia/commons/thumb/a/a7/Dwight_Davis%2C_Bain_bw_photo_portrait.jpg/220px-Dwight_Davis%2C_Bain_bw_photo_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628800"/>
            <a:ext cx="2095500" cy="2809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Sledování světla (</a:t>
            </a:r>
            <a:r>
              <a:rPr lang="cs-CZ" dirty="0" err="1" smtClean="0"/>
              <a:t>light</a:t>
            </a:r>
            <a:r>
              <a:rPr lang="cs-CZ" dirty="0" smtClean="0"/>
              <a:t> </a:t>
            </a:r>
            <a:r>
              <a:rPr lang="cs-CZ" dirty="0" err="1" smtClean="0"/>
              <a:t>tracing</a:t>
            </a:r>
            <a:r>
              <a:rPr lang="cs-CZ" dirty="0" smtClean="0"/>
              <a:t>) v praxi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30725"/>
          </a:xfrm>
        </p:spPr>
        <p:txBody>
          <a:bodyPr/>
          <a:lstStyle/>
          <a:p>
            <a:r>
              <a:rPr lang="cs-CZ" dirty="0" smtClean="0"/>
              <a:t>Obvykle mnohem menší účinnost než PT</a:t>
            </a:r>
          </a:p>
          <a:p>
            <a:endParaRPr lang="cs-CZ" dirty="0" smtClean="0"/>
          </a:p>
          <a:p>
            <a:r>
              <a:rPr lang="cs-CZ" dirty="0" smtClean="0"/>
              <a:t>Může být účinnější pro některé světelné efekty (kaustiky)</a:t>
            </a:r>
          </a:p>
          <a:p>
            <a:endParaRPr lang="cs-CZ" dirty="0" smtClean="0"/>
          </a:p>
          <a:p>
            <a:r>
              <a:rPr lang="cs-CZ" dirty="0" smtClean="0"/>
              <a:t>Základ obousměrných metod: </a:t>
            </a:r>
          </a:p>
          <a:p>
            <a:pPr lvl="1"/>
            <a:r>
              <a:rPr lang="cs-CZ" dirty="0" smtClean="0"/>
              <a:t>Obousměrné sledování cest (</a:t>
            </a:r>
            <a:r>
              <a:rPr lang="cs-CZ" dirty="0" err="1" smtClean="0"/>
              <a:t>bidirectional</a:t>
            </a:r>
            <a:r>
              <a:rPr lang="cs-CZ" dirty="0" smtClean="0"/>
              <a:t> </a:t>
            </a:r>
            <a:r>
              <a:rPr lang="cs-CZ" dirty="0" err="1" smtClean="0"/>
              <a:t>path</a:t>
            </a:r>
            <a:r>
              <a:rPr lang="cs-CZ" dirty="0" smtClean="0"/>
              <a:t> </a:t>
            </a:r>
            <a:r>
              <a:rPr lang="cs-CZ" dirty="0" err="1" smtClean="0"/>
              <a:t>tracing</a:t>
            </a:r>
            <a:r>
              <a:rPr lang="cs-CZ" dirty="0" smtClean="0"/>
              <a:t>, BPT)</a:t>
            </a:r>
          </a:p>
          <a:p>
            <a:pPr lvl="1"/>
            <a:r>
              <a:rPr lang="cs-CZ" dirty="0" err="1" smtClean="0"/>
              <a:t>photon</a:t>
            </a:r>
            <a:r>
              <a:rPr lang="cs-CZ" dirty="0" smtClean="0"/>
              <a:t> </a:t>
            </a:r>
            <a:r>
              <a:rPr lang="cs-CZ" dirty="0" err="1" smtClean="0"/>
              <a:t>mapping</a:t>
            </a:r>
            <a:r>
              <a:rPr lang="cs-CZ" dirty="0" smtClean="0"/>
              <a:t>,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Obousměrné sledování cest (BPT) vs. </a:t>
            </a:r>
            <a:br>
              <a:rPr lang="cs-CZ" dirty="0" smtClean="0"/>
            </a:br>
            <a:r>
              <a:rPr lang="cs-CZ" dirty="0" smtClean="0"/>
              <a:t>Sledování cest (PT)</a:t>
            </a:r>
            <a:endParaRPr 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628775"/>
            <a:ext cx="8640000" cy="42436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611560" y="6092825"/>
            <a:ext cx="3222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BPT, 25 vzorků (cest) na pixel</a:t>
            </a:r>
            <a:endParaRPr lang="en-US">
              <a:latin typeface="+mj-lt"/>
            </a:endParaRP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5281985" y="6092825"/>
            <a:ext cx="30732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PT, 56 vzorků (cest) na pixel</a:t>
            </a:r>
            <a:endParaRPr lang="en-US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900160" y="3651472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Image: </a:t>
            </a:r>
            <a:r>
              <a:rPr lang="cs-CZ" dirty="0" err="1" smtClean="0">
                <a:latin typeface="+mj-lt"/>
              </a:rPr>
              <a:t>Eric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Veach</a:t>
            </a:r>
            <a:endParaRPr lang="en-US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Přenos světla jako integrál přes prostor cest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83768" y="3501008"/>
            <a:ext cx="4176464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Transport světla jako integrál</a:t>
            </a:r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cs-CZ" b="1" dirty="0" smtClean="0"/>
              <a:t>Cíl: </a:t>
            </a:r>
            <a:r>
              <a:rPr lang="cs-CZ" dirty="0" smtClean="0"/>
              <a:t>místo integrální rovnice chceme formulovat transport světla jako integrál přes cesty:</a:t>
            </a:r>
          </a:p>
        </p:txBody>
      </p:sp>
      <p:graphicFrame>
        <p:nvGraphicFramePr>
          <p:cNvPr id="550914" name="Object 2"/>
          <p:cNvGraphicFramePr>
            <a:graphicFrameLocks noChangeAspect="1"/>
          </p:cNvGraphicFramePr>
          <p:nvPr/>
        </p:nvGraphicFramePr>
        <p:xfrm>
          <a:off x="2749550" y="3645024"/>
          <a:ext cx="3644900" cy="874713"/>
        </p:xfrm>
        <a:graphic>
          <a:graphicData uri="http://schemas.openxmlformats.org/presentationml/2006/ole">
            <p:oleObj spid="_x0000_s550929" name="Rovnice" r:id="rId3" imgW="1206500" imgH="292100" progId="Equation.3">
              <p:embed/>
            </p:oleObj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179512" y="4365104"/>
            <a:ext cx="2592288" cy="1283950"/>
            <a:chOff x="179512" y="4365104"/>
            <a:chExt cx="2592288" cy="1283950"/>
          </a:xfrm>
        </p:grpSpPr>
        <p:sp>
          <p:nvSpPr>
            <p:cNvPr id="7" name="TextBox 6"/>
            <p:cNvSpPr txBox="1"/>
            <p:nvPr/>
          </p:nvSpPr>
          <p:spPr>
            <a:xfrm>
              <a:off x="179512" y="4941168"/>
              <a:ext cx="25218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j-lt"/>
                </a:rPr>
                <a:t>Hodnota</a:t>
              </a:r>
              <a:r>
                <a:rPr lang="en-US" sz="2000" dirty="0" smtClean="0">
                  <a:latin typeface="+mj-lt"/>
                </a:rPr>
                <a:t> (“m</a:t>
              </a:r>
              <a:r>
                <a:rPr lang="cs-CZ" sz="2000" dirty="0" err="1" smtClean="0">
                  <a:latin typeface="+mj-lt"/>
                </a:rPr>
                <a:t>ěření</a:t>
              </a:r>
              <a:r>
                <a:rPr lang="cs-CZ" sz="2000" dirty="0" smtClean="0">
                  <a:latin typeface="+mj-lt"/>
                </a:rPr>
                <a:t>“) </a:t>
              </a:r>
              <a:br>
                <a:rPr lang="cs-CZ" sz="2000" dirty="0" smtClean="0">
                  <a:latin typeface="+mj-lt"/>
                </a:rPr>
              </a:br>
              <a:r>
                <a:rPr lang="cs-CZ" sz="2000" dirty="0" smtClean="0">
                  <a:latin typeface="+mj-lt"/>
                </a:rPr>
                <a:t>j-</a:t>
              </a:r>
              <a:r>
                <a:rPr lang="cs-CZ" sz="2000" dirty="0" err="1" smtClean="0">
                  <a:latin typeface="+mj-lt"/>
                </a:rPr>
                <a:t>tého</a:t>
              </a:r>
              <a:r>
                <a:rPr lang="cs-CZ" sz="2000" dirty="0" smtClean="0">
                  <a:latin typeface="+mj-lt"/>
                </a:rPr>
                <a:t> </a:t>
              </a:r>
              <a:r>
                <a:rPr lang="cs-CZ" sz="2000" dirty="0" err="1" smtClean="0">
                  <a:latin typeface="+mj-lt"/>
                </a:rPr>
                <a:t>pixelu</a:t>
              </a:r>
              <a:endParaRPr lang="en-US" sz="2000" dirty="0">
                <a:latin typeface="+mj-lt"/>
              </a:endParaRPr>
            </a:p>
          </p:txBody>
        </p:sp>
        <p:cxnSp>
          <p:nvCxnSpPr>
            <p:cNvPr id="9" name="Straight Arrow Connector 8"/>
            <p:cNvCxnSpPr>
              <a:stCxn id="7" idx="0"/>
            </p:cNvCxnSpPr>
            <p:nvPr/>
          </p:nvCxnSpPr>
          <p:spPr>
            <a:xfrm flipV="1">
              <a:off x="1440434" y="4365104"/>
              <a:ext cx="1331366" cy="576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411760" y="4509120"/>
            <a:ext cx="4073551" cy="1715998"/>
            <a:chOff x="2411760" y="4509120"/>
            <a:chExt cx="4073551" cy="1715998"/>
          </a:xfrm>
        </p:grpSpPr>
        <p:sp>
          <p:nvSpPr>
            <p:cNvPr id="12" name="TextBox 11"/>
            <p:cNvSpPr txBox="1"/>
            <p:nvPr/>
          </p:nvSpPr>
          <p:spPr>
            <a:xfrm>
              <a:off x="2411760" y="5517232"/>
              <a:ext cx="40735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latin typeface="+mj-lt"/>
                </a:rPr>
                <a:t>Prostor všech světelných cest </a:t>
              </a:r>
            </a:p>
            <a:p>
              <a:r>
                <a:rPr lang="cs-CZ" sz="2000" dirty="0" smtClean="0">
                  <a:latin typeface="+mj-lt"/>
                </a:rPr>
                <a:t>Spojujících zdroj světla s </a:t>
              </a:r>
              <a:r>
                <a:rPr lang="cs-CZ" sz="2000" dirty="0" err="1" smtClean="0">
                  <a:latin typeface="+mj-lt"/>
                </a:rPr>
                <a:t>pixelem</a:t>
              </a:r>
              <a:r>
                <a:rPr lang="cs-CZ" sz="2000" dirty="0" smtClean="0">
                  <a:latin typeface="+mj-lt"/>
                </a:rPr>
                <a:t> </a:t>
              </a:r>
              <a:r>
                <a:rPr lang="cs-CZ" sz="2000" i="1" dirty="0" smtClean="0">
                  <a:latin typeface="+mj-lt"/>
                </a:rPr>
                <a:t>j</a:t>
              </a:r>
              <a:endParaRPr lang="en-US" sz="2000" i="1" dirty="0">
                <a:latin typeface="+mj-lt"/>
              </a:endParaRPr>
            </a:p>
          </p:txBody>
        </p:sp>
        <p:cxnSp>
          <p:nvCxnSpPr>
            <p:cNvPr id="13" name="Straight Arrow Connector 12"/>
            <p:cNvCxnSpPr>
              <a:stCxn id="12" idx="0"/>
            </p:cNvCxnSpPr>
            <p:nvPr/>
          </p:nvCxnSpPr>
          <p:spPr>
            <a:xfrm flipH="1" flipV="1">
              <a:off x="3995936" y="4509120"/>
              <a:ext cx="452600" cy="10081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51520" y="2564904"/>
            <a:ext cx="4068743" cy="1152128"/>
            <a:chOff x="251520" y="2564904"/>
            <a:chExt cx="4068743" cy="1152128"/>
          </a:xfrm>
        </p:grpSpPr>
        <p:sp>
          <p:nvSpPr>
            <p:cNvPr id="18" name="TextBox 17"/>
            <p:cNvSpPr txBox="1"/>
            <p:nvPr/>
          </p:nvSpPr>
          <p:spPr>
            <a:xfrm>
              <a:off x="251520" y="2564904"/>
              <a:ext cx="40687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latin typeface="+mj-lt"/>
                </a:rPr>
                <a:t>Příspěvek cesty x k hodnotě </a:t>
              </a:r>
              <a:r>
                <a:rPr lang="cs-CZ" sz="2000" dirty="0" err="1" smtClean="0">
                  <a:latin typeface="+mj-lt"/>
                </a:rPr>
                <a:t>pixelu</a:t>
              </a:r>
              <a:endParaRPr lang="cs-CZ" sz="2000" dirty="0" smtClean="0">
                <a:latin typeface="+mj-lt"/>
              </a:endParaRPr>
            </a:p>
            <a:p>
              <a:r>
                <a:rPr lang="cs-CZ" sz="2000" dirty="0" smtClean="0">
                  <a:latin typeface="+mj-lt"/>
                </a:rPr>
                <a:t>(„</a:t>
              </a:r>
              <a:r>
                <a:rPr lang="cs-CZ" sz="2000" dirty="0" err="1" smtClean="0">
                  <a:latin typeface="+mj-lt"/>
                </a:rPr>
                <a:t>contribution</a:t>
              </a:r>
              <a:r>
                <a:rPr lang="cs-CZ" sz="2000" dirty="0" smtClean="0">
                  <a:latin typeface="+mj-lt"/>
                </a:rPr>
                <a:t> </a:t>
              </a:r>
              <a:r>
                <a:rPr lang="cs-CZ" sz="2000" dirty="0" err="1" smtClean="0">
                  <a:latin typeface="+mj-lt"/>
                </a:rPr>
                <a:t>function</a:t>
              </a:r>
              <a:r>
                <a:rPr lang="en-US" sz="2000" dirty="0" smtClean="0">
                  <a:latin typeface="+mj-lt"/>
                </a:rPr>
                <a:t>”</a:t>
              </a:r>
              <a:r>
                <a:rPr lang="cs-CZ" sz="2000" dirty="0" smtClean="0">
                  <a:latin typeface="+mj-lt"/>
                </a:rPr>
                <a:t>)</a:t>
              </a:r>
              <a:endParaRPr lang="en-US" sz="2000" dirty="0">
                <a:latin typeface="+mj-lt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3419872" y="3068960"/>
              <a:ext cx="899318" cy="6480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687342" y="2564904"/>
            <a:ext cx="2475644" cy="1296144"/>
            <a:chOff x="5687342" y="2564904"/>
            <a:chExt cx="2475644" cy="1296144"/>
          </a:xfrm>
        </p:grpSpPr>
        <p:sp>
          <p:nvSpPr>
            <p:cNvPr id="11" name="TextBox 10"/>
            <p:cNvSpPr txBox="1"/>
            <p:nvPr/>
          </p:nvSpPr>
          <p:spPr>
            <a:xfrm>
              <a:off x="5979375" y="2564904"/>
              <a:ext cx="21836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latin typeface="+mj-lt"/>
                </a:rPr>
                <a:t>Míra na množině </a:t>
              </a:r>
              <a:br>
                <a:rPr lang="cs-CZ" sz="2000" dirty="0" smtClean="0">
                  <a:latin typeface="+mj-lt"/>
                </a:rPr>
              </a:br>
              <a:r>
                <a:rPr lang="cs-CZ" sz="2000" dirty="0" smtClean="0">
                  <a:latin typeface="+mj-lt"/>
                </a:rPr>
                <a:t>světelných cest</a:t>
              </a:r>
              <a:endParaRPr lang="en-US" sz="2000" dirty="0">
                <a:latin typeface="+mj-lt"/>
              </a:endParaRPr>
            </a:p>
          </p:txBody>
        </p:sp>
        <p:cxnSp>
          <p:nvCxnSpPr>
            <p:cNvPr id="21" name="Straight Arrow Connector 20"/>
            <p:cNvCxnSpPr>
              <a:stCxn id="11" idx="2"/>
            </p:cNvCxnSpPr>
            <p:nvPr/>
          </p:nvCxnSpPr>
          <p:spPr>
            <a:xfrm flipH="1">
              <a:off x="5687342" y="3272790"/>
              <a:ext cx="1383839" cy="5882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Transport světla jako integrál</a:t>
            </a:r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cs-CZ" b="1" dirty="0" smtClean="0"/>
              <a:t>Výhoda</a:t>
            </a:r>
          </a:p>
          <a:p>
            <a:pPr lvl="1"/>
            <a:r>
              <a:rPr lang="cs-CZ" dirty="0" smtClean="0"/>
              <a:t>Možnost aplikovat klasické MC metody</a:t>
            </a:r>
          </a:p>
          <a:p>
            <a:pPr lvl="1"/>
            <a:r>
              <a:rPr lang="cs-CZ" dirty="0" smtClean="0"/>
              <a:t>Aplikace kombinovaných </a:t>
            </a:r>
            <a:r>
              <a:rPr lang="cs-CZ" dirty="0" err="1" smtClean="0"/>
              <a:t>estimátorů</a:t>
            </a:r>
            <a:r>
              <a:rPr lang="cs-CZ" dirty="0" smtClean="0"/>
              <a:t> (MIS)</a:t>
            </a:r>
          </a:p>
          <a:p>
            <a:pPr lvl="1"/>
            <a:r>
              <a:rPr lang="cs-CZ" dirty="0" smtClean="0"/>
              <a:t>Aplikace </a:t>
            </a:r>
            <a:r>
              <a:rPr lang="cs-CZ" dirty="0" err="1" smtClean="0"/>
              <a:t>Metropolis</a:t>
            </a:r>
            <a:r>
              <a:rPr lang="cs-CZ" dirty="0" smtClean="0"/>
              <a:t> vzorkování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Eliminace směrů (pouze body na ploše)</a:t>
            </a:r>
            <a:endParaRPr lang="en-US" dirty="0" smtClean="0"/>
          </a:p>
        </p:txBody>
      </p:sp>
      <p:sp>
        <p:nvSpPr>
          <p:cNvPr id="717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8512175" cy="1104900"/>
          </a:xfrm>
        </p:spPr>
        <p:txBody>
          <a:bodyPr/>
          <a:lstStyle/>
          <a:p>
            <a:r>
              <a:rPr lang="cs-CZ" dirty="0" smtClean="0"/>
              <a:t>Tříbodová formulace přenosu světla</a:t>
            </a:r>
            <a:endParaRPr lang="en-US" dirty="0" smtClean="0"/>
          </a:p>
        </p:txBody>
      </p:sp>
      <p:grpSp>
        <p:nvGrpSpPr>
          <p:cNvPr id="20" name="Group 19"/>
          <p:cNvGrpSpPr/>
          <p:nvPr/>
        </p:nvGrpSpPr>
        <p:grpSpPr>
          <a:xfrm>
            <a:off x="1835150" y="2060575"/>
            <a:ext cx="5572125" cy="2962275"/>
            <a:chOff x="1835150" y="2060575"/>
            <a:chExt cx="5572125" cy="2962275"/>
          </a:xfrm>
        </p:grpSpPr>
        <p:grpSp>
          <p:nvGrpSpPr>
            <p:cNvPr id="16" name="Group 15"/>
            <p:cNvGrpSpPr/>
            <p:nvPr/>
          </p:nvGrpSpPr>
          <p:grpSpPr>
            <a:xfrm>
              <a:off x="1835150" y="2060575"/>
              <a:ext cx="5572125" cy="2962275"/>
              <a:chOff x="1835150" y="2060575"/>
              <a:chExt cx="5572125" cy="2962275"/>
            </a:xfrm>
          </p:grpSpPr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35150" y="2060575"/>
                <a:ext cx="5572125" cy="29622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14" name="Rectangle 13"/>
              <p:cNvSpPr/>
              <p:nvPr/>
            </p:nvSpPr>
            <p:spPr>
              <a:xfrm rot="20339525">
                <a:off x="5532612" y="2852936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20339525">
                <a:off x="4529943" y="3478372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548866" name="Object 2"/>
            <p:cNvGraphicFramePr>
              <a:graphicFrameLocks noChangeAspect="1"/>
            </p:cNvGraphicFramePr>
            <p:nvPr/>
          </p:nvGraphicFramePr>
          <p:xfrm>
            <a:off x="5531034" y="2751668"/>
            <a:ext cx="381000" cy="523875"/>
          </p:xfrm>
          <a:graphic>
            <a:graphicData uri="http://schemas.openxmlformats.org/presentationml/2006/ole">
              <p:oleObj spid="_x0000_s548926" name="Rovnice" r:id="rId4" imgW="165028" imgH="228501" progId="Equation.3">
                <p:embed/>
              </p:oleObj>
            </a:graphicData>
          </a:graphic>
        </p:graphicFrame>
        <p:graphicFrame>
          <p:nvGraphicFramePr>
            <p:cNvPr id="548867" name="Object 3"/>
            <p:cNvGraphicFramePr>
              <a:graphicFrameLocks noChangeAspect="1"/>
            </p:cNvGraphicFramePr>
            <p:nvPr/>
          </p:nvGraphicFramePr>
          <p:xfrm>
            <a:off x="4471988" y="3279775"/>
            <a:ext cx="439737" cy="493713"/>
          </p:xfrm>
          <a:graphic>
            <a:graphicData uri="http://schemas.openxmlformats.org/presentationml/2006/ole">
              <p:oleObj spid="_x0000_s548927" name="Rovnice" r:id="rId5" imgW="190335" imgH="215713" progId="Equation.3">
                <p:embed/>
              </p:oleObj>
            </a:graphicData>
          </a:graphic>
        </p:graphicFrame>
      </p:grpSp>
      <p:graphicFrame>
        <p:nvGraphicFramePr>
          <p:cNvPr id="548868" name="Object 4"/>
          <p:cNvGraphicFramePr>
            <a:graphicFrameLocks noChangeAspect="1"/>
          </p:cNvGraphicFramePr>
          <p:nvPr/>
        </p:nvGraphicFramePr>
        <p:xfrm>
          <a:off x="2915816" y="5267554"/>
          <a:ext cx="2871788" cy="465137"/>
        </p:xfrm>
        <a:graphic>
          <a:graphicData uri="http://schemas.openxmlformats.org/presentationml/2006/ole">
            <p:oleObj spid="_x0000_s548928" name="Rovnice" r:id="rId6" imgW="1244600" imgH="203200" progId="Equation.3">
              <p:embed/>
            </p:oleObj>
          </a:graphicData>
        </a:graphic>
      </p:graphicFrame>
      <p:graphicFrame>
        <p:nvGraphicFramePr>
          <p:cNvPr id="548869" name="Object 5"/>
          <p:cNvGraphicFramePr>
            <a:graphicFrameLocks noChangeAspect="1"/>
          </p:cNvGraphicFramePr>
          <p:nvPr/>
        </p:nvGraphicFramePr>
        <p:xfrm>
          <a:off x="2027010" y="5771610"/>
          <a:ext cx="4922837" cy="522288"/>
        </p:xfrm>
        <a:graphic>
          <a:graphicData uri="http://schemas.openxmlformats.org/presentationml/2006/ole">
            <p:oleObj spid="_x0000_s548929" name="Rovnice" r:id="rId7" imgW="2133600" imgH="228600" progId="Equation.3">
              <p:embed/>
            </p:oleObj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Zobrazovací rovnice v 3b</a:t>
            </a:r>
            <a:r>
              <a:rPr lang="en-US" dirty="0" smtClean="0"/>
              <a:t> </a:t>
            </a:r>
            <a:r>
              <a:rPr lang="cs-CZ" dirty="0" smtClean="0"/>
              <a:t>formulaci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549890" name="Object 2"/>
          <p:cNvGraphicFramePr>
            <a:graphicFrameLocks noChangeAspect="1"/>
          </p:cNvGraphicFramePr>
          <p:nvPr/>
        </p:nvGraphicFramePr>
        <p:xfrm>
          <a:off x="828675" y="3644900"/>
          <a:ext cx="7677150" cy="1217613"/>
        </p:xfrm>
        <a:graphic>
          <a:graphicData uri="http://schemas.openxmlformats.org/presentationml/2006/ole">
            <p:oleObj spid="_x0000_s549950" name="Rovnice" r:id="rId3" imgW="3327400" imgH="533400" progId="Equation.3">
              <p:embed/>
            </p:oleObj>
          </a:graphicData>
        </a:graphic>
      </p:graphicFrame>
      <p:graphicFrame>
        <p:nvGraphicFramePr>
          <p:cNvPr id="549891" name="Object 3"/>
          <p:cNvGraphicFramePr>
            <a:graphicFrameLocks noChangeAspect="1"/>
          </p:cNvGraphicFramePr>
          <p:nvPr/>
        </p:nvGraphicFramePr>
        <p:xfrm>
          <a:off x="1943100" y="5301208"/>
          <a:ext cx="5448300" cy="1131888"/>
        </p:xfrm>
        <a:graphic>
          <a:graphicData uri="http://schemas.openxmlformats.org/presentationml/2006/ole">
            <p:oleObj spid="_x0000_s549951" name="Rovnice" r:id="rId4" imgW="2362200" imgH="495300" progId="Equation.3">
              <p:embed/>
            </p:oleObj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4886246" y="1772816"/>
            <a:ext cx="3657127" cy="1944216"/>
            <a:chOff x="1835150" y="2060575"/>
            <a:chExt cx="5572125" cy="2962275"/>
          </a:xfrm>
        </p:grpSpPr>
        <p:grpSp>
          <p:nvGrpSpPr>
            <p:cNvPr id="11" name="Group 15"/>
            <p:cNvGrpSpPr/>
            <p:nvPr/>
          </p:nvGrpSpPr>
          <p:grpSpPr>
            <a:xfrm>
              <a:off x="1835150" y="2060575"/>
              <a:ext cx="5572125" cy="2962275"/>
              <a:chOff x="1835150" y="2060575"/>
              <a:chExt cx="5572125" cy="2962275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835150" y="2060575"/>
                <a:ext cx="5572125" cy="29622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15" name="Rectangle 14"/>
              <p:cNvSpPr/>
              <p:nvPr/>
            </p:nvSpPr>
            <p:spPr>
              <a:xfrm rot="20339525">
                <a:off x="5532612" y="2852936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20339525">
                <a:off x="4529943" y="3478372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12" name="Object 2"/>
            <p:cNvGraphicFramePr>
              <a:graphicFrameLocks noChangeAspect="1"/>
            </p:cNvGraphicFramePr>
            <p:nvPr/>
          </p:nvGraphicFramePr>
          <p:xfrm>
            <a:off x="5531034" y="2751668"/>
            <a:ext cx="381000" cy="523875"/>
          </p:xfrm>
          <a:graphic>
            <a:graphicData uri="http://schemas.openxmlformats.org/presentationml/2006/ole">
              <p:oleObj spid="_x0000_s549952" name="Rovnice" r:id="rId6" imgW="165028" imgH="228501" progId="Equation.3">
                <p:embed/>
              </p:oleObj>
            </a:graphicData>
          </a:graphic>
        </p:graphicFrame>
        <p:graphicFrame>
          <p:nvGraphicFramePr>
            <p:cNvPr id="13" name="Object 3"/>
            <p:cNvGraphicFramePr>
              <a:graphicFrameLocks noChangeAspect="1"/>
            </p:cNvGraphicFramePr>
            <p:nvPr/>
          </p:nvGraphicFramePr>
          <p:xfrm>
            <a:off x="4471988" y="3279775"/>
            <a:ext cx="439737" cy="493713"/>
          </p:xfrm>
          <a:graphic>
            <a:graphicData uri="http://schemas.openxmlformats.org/presentationml/2006/ole">
              <p:oleObj spid="_x0000_s549953" name="Rovnice" r:id="rId7" imgW="190335" imgH="215713" progId="Equation.3">
                <p:embed/>
              </p:oleObj>
            </a:graphicData>
          </a:graphic>
        </p:graphicFrame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Měřicí rovnice v 3b formulaci</a:t>
            </a:r>
            <a:endParaRPr lang="en-US" dirty="0" smtClean="0"/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1475656" y="3861048"/>
            <a:ext cx="632737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+mj-lt"/>
              </a:rPr>
              <a:t>Důležitost </a:t>
            </a:r>
            <a:r>
              <a:rPr lang="cs-CZ" sz="2400" dirty="0">
                <a:latin typeface="+mj-lt"/>
              </a:rPr>
              <a:t>emitovaná </a:t>
            </a:r>
            <a:r>
              <a:rPr lang="cs-CZ" sz="2400" dirty="0" smtClean="0">
                <a:latin typeface="+mj-lt"/>
              </a:rPr>
              <a:t>z </a:t>
            </a:r>
            <a:r>
              <a:rPr lang="cs-CZ" sz="2400" b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’ do </a:t>
            </a:r>
            <a:r>
              <a:rPr lang="en-US" sz="2400" b="1" dirty="0" smtClean="0">
                <a:latin typeface="+mj-lt"/>
              </a:rPr>
              <a:t>x</a:t>
            </a:r>
            <a:endParaRPr lang="cs-CZ" sz="2400" dirty="0" smtClean="0">
              <a:latin typeface="+mj-lt"/>
            </a:endParaRPr>
          </a:p>
          <a:p>
            <a:r>
              <a:rPr lang="cs-CZ" sz="2000" dirty="0" smtClean="0">
                <a:latin typeface="+mj-lt"/>
              </a:rPr>
              <a:t>(Značení: šipka = směr šíření světla, nikoli důležitosti)</a:t>
            </a:r>
            <a:endParaRPr lang="en-US" sz="2000" dirty="0" smtClean="0">
              <a:latin typeface="+mj-lt"/>
            </a:endParaRPr>
          </a:p>
        </p:txBody>
      </p:sp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1187450" y="5229200"/>
            <a:ext cx="28953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+mj-lt"/>
              </a:rPr>
              <a:t>x</a:t>
            </a:r>
            <a:r>
              <a:rPr lang="en-US" sz="2400">
                <a:latin typeface="+mj-lt"/>
              </a:rPr>
              <a:t>’</a:t>
            </a:r>
            <a:r>
              <a:rPr lang="cs-CZ" sz="2400">
                <a:latin typeface="+mj-lt"/>
              </a:rPr>
              <a:t> ... na senzoru</a:t>
            </a:r>
            <a:endParaRPr lang="en-US" sz="2400">
              <a:latin typeface="+mj-lt"/>
            </a:endParaRPr>
          </a:p>
          <a:p>
            <a:r>
              <a:rPr lang="en-US" sz="2400" b="1">
                <a:latin typeface="+mj-lt"/>
              </a:rPr>
              <a:t>x</a:t>
            </a:r>
            <a:r>
              <a:rPr lang="en-US" sz="2400">
                <a:latin typeface="+mj-lt"/>
              </a:rPr>
              <a:t> … na plo</a:t>
            </a:r>
            <a:r>
              <a:rPr lang="cs-CZ" sz="2400">
                <a:latin typeface="+mj-lt"/>
              </a:rPr>
              <a:t>še scnény</a:t>
            </a:r>
            <a:endParaRPr lang="en-US" sz="2400">
              <a:latin typeface="+mj-lt"/>
            </a:endParaRPr>
          </a:p>
        </p:txBody>
      </p:sp>
      <p:graphicFrame>
        <p:nvGraphicFramePr>
          <p:cNvPr id="552962" name="Object 2"/>
          <p:cNvGraphicFramePr>
            <a:graphicFrameLocks noChangeAspect="1"/>
          </p:cNvGraphicFramePr>
          <p:nvPr/>
        </p:nvGraphicFramePr>
        <p:xfrm>
          <a:off x="755576" y="2204864"/>
          <a:ext cx="7618413" cy="666750"/>
        </p:xfrm>
        <a:graphic>
          <a:graphicData uri="http://schemas.openxmlformats.org/presentationml/2006/ole">
            <p:oleObj spid="_x0000_s552977" name="Rovnice" r:id="rId3" imgW="3302000" imgH="292100" progId="Equation.3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2123728" y="2780928"/>
            <a:ext cx="360041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3" cstate="print"/>
          <a:srcRect l="88361" t="11386" b="51528"/>
          <a:stretch>
            <a:fillRect/>
          </a:stretch>
        </p:blipFill>
        <p:spPr bwMode="auto">
          <a:xfrm>
            <a:off x="7596336" y="4437112"/>
            <a:ext cx="1008807" cy="936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34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Např. </a:t>
            </a:r>
            <a:endParaRPr lang="en-US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„funkce příspěvku“ (</a:t>
            </a:r>
            <a:r>
              <a:rPr lang="cs-CZ" dirty="0" err="1" smtClean="0"/>
              <a:t>contribution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r>
              <a:rPr lang="cs-CZ" dirty="0" smtClean="0"/>
              <a:t>)</a:t>
            </a:r>
            <a:endParaRPr lang="en-US" dirty="0" smtClean="0"/>
          </a:p>
        </p:txBody>
      </p:sp>
      <p:graphicFrame>
        <p:nvGraphicFramePr>
          <p:cNvPr id="553987" name="Object 3"/>
          <p:cNvGraphicFramePr>
            <a:graphicFrameLocks noChangeAspect="1"/>
          </p:cNvGraphicFramePr>
          <p:nvPr/>
        </p:nvGraphicFramePr>
        <p:xfrm>
          <a:off x="3648869" y="1772816"/>
          <a:ext cx="1846263" cy="522287"/>
        </p:xfrm>
        <a:graphic>
          <a:graphicData uri="http://schemas.openxmlformats.org/presentationml/2006/ole">
            <p:oleObj spid="_x0000_s554170" name="Rovnice" r:id="rId4" imgW="800100" imgH="228600" progId="Equation.3">
              <p:embed/>
            </p:oleObj>
          </a:graphicData>
        </a:graphic>
      </p:graphicFrame>
      <p:graphicFrame>
        <p:nvGraphicFramePr>
          <p:cNvPr id="553988" name="Object 4"/>
          <p:cNvGraphicFramePr>
            <a:graphicFrameLocks noChangeAspect="1"/>
          </p:cNvGraphicFramePr>
          <p:nvPr/>
        </p:nvGraphicFramePr>
        <p:xfrm>
          <a:off x="735013" y="2497138"/>
          <a:ext cx="8088312" cy="1625600"/>
        </p:xfrm>
        <a:graphic>
          <a:graphicData uri="http://schemas.openxmlformats.org/presentationml/2006/ole">
            <p:oleObj spid="_x0000_s554171" name="Rovnice" r:id="rId5" imgW="3505200" imgH="711200" progId="Equation.3">
              <p:embed/>
            </p:oleObj>
          </a:graphicData>
        </a:graphic>
      </p:graphicFrame>
      <p:graphicFrame>
        <p:nvGraphicFramePr>
          <p:cNvPr id="553989" name="Object 5"/>
          <p:cNvGraphicFramePr>
            <a:graphicFrameLocks noChangeAspect="1"/>
          </p:cNvGraphicFramePr>
          <p:nvPr/>
        </p:nvGraphicFramePr>
        <p:xfrm>
          <a:off x="7667625" y="5360988"/>
          <a:ext cx="1403350" cy="361950"/>
        </p:xfrm>
        <a:graphic>
          <a:graphicData uri="http://schemas.openxmlformats.org/presentationml/2006/ole">
            <p:oleObj spid="_x0000_s554172" name="Rovnice" r:id="rId6" imgW="927100" imgH="241300" progId="Equation.3">
              <p:embed/>
            </p:oleObj>
          </a:graphicData>
        </a:graphic>
      </p:graphicFrame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 r="85877" b="57208"/>
          <a:stretch>
            <a:fillRect/>
          </a:stretch>
        </p:blipFill>
        <p:spPr bwMode="auto">
          <a:xfrm>
            <a:off x="179512" y="4365104"/>
            <a:ext cx="1224136" cy="10801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>
            <a:off x="1259632" y="5229200"/>
            <a:ext cx="1872208" cy="792088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131840" y="6021288"/>
            <a:ext cx="2880320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012160" y="5085184"/>
            <a:ext cx="1584176" cy="936104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3990" name="Object 6"/>
          <p:cNvGraphicFramePr>
            <a:graphicFrameLocks noChangeAspect="1"/>
          </p:cNvGraphicFramePr>
          <p:nvPr/>
        </p:nvGraphicFramePr>
        <p:xfrm>
          <a:off x="226293" y="5445224"/>
          <a:ext cx="1249363" cy="342900"/>
        </p:xfrm>
        <a:graphic>
          <a:graphicData uri="http://schemas.openxmlformats.org/presentationml/2006/ole">
            <p:oleObj spid="_x0000_s554173" name="Rovnice" r:id="rId7" imgW="825500" imgH="228600" progId="Equation.3">
              <p:embed/>
            </p:oleObj>
          </a:graphicData>
        </a:graphic>
      </p:graphicFrame>
      <p:graphicFrame>
        <p:nvGraphicFramePr>
          <p:cNvPr id="553991" name="Object 7"/>
          <p:cNvGraphicFramePr>
            <a:graphicFrameLocks noChangeAspect="1"/>
          </p:cNvGraphicFramePr>
          <p:nvPr/>
        </p:nvGraphicFramePr>
        <p:xfrm>
          <a:off x="1349350" y="4703738"/>
          <a:ext cx="414338" cy="525462"/>
        </p:xfrm>
        <a:graphic>
          <a:graphicData uri="http://schemas.openxmlformats.org/presentationml/2006/ole">
            <p:oleObj spid="_x0000_s554174" name="Rovnice" r:id="rId8" imgW="177646" imgH="228402" progId="Equation.3">
              <p:embed/>
            </p:oleObj>
          </a:graphicData>
        </a:graphic>
      </p:graphicFrame>
      <p:graphicFrame>
        <p:nvGraphicFramePr>
          <p:cNvPr id="553992" name="Object 8"/>
          <p:cNvGraphicFramePr>
            <a:graphicFrameLocks noChangeAspect="1"/>
          </p:cNvGraphicFramePr>
          <p:nvPr/>
        </p:nvGraphicFramePr>
        <p:xfrm>
          <a:off x="2987824" y="5445224"/>
          <a:ext cx="384175" cy="495300"/>
        </p:xfrm>
        <a:graphic>
          <a:graphicData uri="http://schemas.openxmlformats.org/presentationml/2006/ole">
            <p:oleObj spid="_x0000_s554175" name="Rovnice" r:id="rId9" imgW="164885" imgH="215619" progId="Equation.3">
              <p:embed/>
            </p:oleObj>
          </a:graphicData>
        </a:graphic>
      </p:graphicFrame>
      <p:graphicFrame>
        <p:nvGraphicFramePr>
          <p:cNvPr id="553993" name="Object 9"/>
          <p:cNvGraphicFramePr>
            <a:graphicFrameLocks noChangeAspect="1"/>
          </p:cNvGraphicFramePr>
          <p:nvPr/>
        </p:nvGraphicFramePr>
        <p:xfrm>
          <a:off x="5757863" y="5445125"/>
          <a:ext cx="412750" cy="495300"/>
        </p:xfrm>
        <a:graphic>
          <a:graphicData uri="http://schemas.openxmlformats.org/presentationml/2006/ole">
            <p:oleObj spid="_x0000_s554176" name="Rovnice" r:id="rId10" imgW="177569" imgH="215619" progId="Equation.3">
              <p:embed/>
            </p:oleObj>
          </a:graphicData>
        </a:graphic>
      </p:graphicFrame>
      <p:graphicFrame>
        <p:nvGraphicFramePr>
          <p:cNvPr id="553994" name="Object 10"/>
          <p:cNvGraphicFramePr>
            <a:graphicFrameLocks noChangeAspect="1"/>
          </p:cNvGraphicFramePr>
          <p:nvPr/>
        </p:nvGraphicFramePr>
        <p:xfrm>
          <a:off x="7235825" y="4494213"/>
          <a:ext cx="412750" cy="523875"/>
        </p:xfrm>
        <a:graphic>
          <a:graphicData uri="http://schemas.openxmlformats.org/presentationml/2006/ole">
            <p:oleObj spid="_x0000_s554177" name="Rovnice" r:id="rId11" imgW="177646" imgH="228402" progId="Equation.3">
              <p:embed/>
            </p:oleObj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25318137"/>
              </p:ext>
            </p:extLst>
          </p:nvPr>
        </p:nvGraphicFramePr>
        <p:xfrm>
          <a:off x="1691680" y="5174332"/>
          <a:ext cx="1276020" cy="342900"/>
        </p:xfrm>
        <a:graphic>
          <a:graphicData uri="http://schemas.openxmlformats.org/presentationml/2006/ole">
            <p:oleObj spid="_x0000_s554178" name="Rovnice" r:id="rId12" imgW="850680" imgH="2286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58850174"/>
              </p:ext>
            </p:extLst>
          </p:nvPr>
        </p:nvGraphicFramePr>
        <p:xfrm>
          <a:off x="2195736" y="6021288"/>
          <a:ext cx="1714500" cy="342900"/>
        </p:xfrm>
        <a:graphic>
          <a:graphicData uri="http://schemas.openxmlformats.org/presentationml/2006/ole">
            <p:oleObj spid="_x0000_s554179" name="Rovnice" r:id="rId13" imgW="1143000" imgH="2286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72867749"/>
              </p:ext>
            </p:extLst>
          </p:nvPr>
        </p:nvGraphicFramePr>
        <p:xfrm>
          <a:off x="3962610" y="5625244"/>
          <a:ext cx="1218780" cy="323460"/>
        </p:xfrm>
        <a:graphic>
          <a:graphicData uri="http://schemas.openxmlformats.org/presentationml/2006/ole">
            <p:oleObj spid="_x0000_s554180" name="Rovnice" r:id="rId14" imgW="812520" imgH="2156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43878950"/>
              </p:ext>
            </p:extLst>
          </p:nvPr>
        </p:nvGraphicFramePr>
        <p:xfrm>
          <a:off x="5089748" y="6021288"/>
          <a:ext cx="1714500" cy="342900"/>
        </p:xfrm>
        <a:graphic>
          <a:graphicData uri="http://schemas.openxmlformats.org/presentationml/2006/ole">
            <p:oleObj spid="_x0000_s554181" name="Rovnice" r:id="rId15" imgW="1143000" imgH="2286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43820822"/>
              </p:ext>
            </p:extLst>
          </p:nvPr>
        </p:nvGraphicFramePr>
        <p:xfrm>
          <a:off x="6012160" y="5030316"/>
          <a:ext cx="1181100" cy="342900"/>
        </p:xfrm>
        <a:graphic>
          <a:graphicData uri="http://schemas.openxmlformats.org/presentationml/2006/ole">
            <p:oleObj spid="_x0000_s554182" name="Rovnice" r:id="rId16" imgW="787320" imgH="228600" progId="Equation.3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„funkce příspěvku“ (</a:t>
            </a:r>
            <a:r>
              <a:rPr lang="cs-CZ" dirty="0" err="1" smtClean="0"/>
              <a:t>contribution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r>
              <a:rPr lang="cs-CZ" dirty="0" smtClean="0"/>
              <a:t>)</a:t>
            </a:r>
            <a:endParaRPr 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 r</a:t>
            </a:r>
            <a:r>
              <a:rPr lang="cs-CZ" dirty="0" err="1" smtClean="0"/>
              <a:t>ekurzivní</a:t>
            </a:r>
            <a:r>
              <a:rPr lang="cs-CZ" dirty="0" smtClean="0"/>
              <a:t> expanze 3b formulace zobrazovací </a:t>
            </a:r>
            <a:r>
              <a:rPr lang="cs-CZ" dirty="0" err="1" smtClean="0"/>
              <a:t>rce</a:t>
            </a:r>
            <a:endParaRPr lang="cs-CZ" dirty="0" smtClean="0"/>
          </a:p>
          <a:p>
            <a:pPr>
              <a:buFont typeface="Monotype Sorts" charset="2"/>
              <a:buNone/>
            </a:pPr>
            <a:endParaRPr lang="en-US" dirty="0" smtClean="0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8964613" y="3357563"/>
            <a:ext cx="179387" cy="647700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550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28808721"/>
              </p:ext>
            </p:extLst>
          </p:nvPr>
        </p:nvGraphicFramePr>
        <p:xfrm>
          <a:off x="74613" y="2432050"/>
          <a:ext cx="8996362" cy="2673350"/>
        </p:xfrm>
        <a:graphic>
          <a:graphicData uri="http://schemas.openxmlformats.org/presentationml/2006/ole">
            <p:oleObj spid="_x0000_s555025" name="Rovnice" r:id="rId3" imgW="3898800" imgH="1168200" progId="Equation.3">
              <p:embed/>
            </p:oleObj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en-US" dirty="0" smtClean="0"/>
              <a:t>Czechoslovakia / Czech Republic in DC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1921: first entered the competition</a:t>
            </a:r>
          </a:p>
          <a:p>
            <a:r>
              <a:rPr lang="en-US" dirty="0" smtClean="0"/>
              <a:t>59 years played</a:t>
            </a:r>
          </a:p>
          <a:p>
            <a:r>
              <a:rPr lang="en-US" dirty="0" smtClean="0"/>
              <a:t>12 years in world group</a:t>
            </a:r>
          </a:p>
          <a:p>
            <a:r>
              <a:rPr lang="en-US" dirty="0" smtClean="0"/>
              <a:t>Most wins: </a:t>
            </a:r>
            <a:r>
              <a:rPr lang="en-US" b="1" dirty="0" smtClean="0"/>
              <a:t>Jan </a:t>
            </a:r>
            <a:r>
              <a:rPr lang="en-US" b="1" dirty="0" err="1" smtClean="0"/>
              <a:t>Kode</a:t>
            </a:r>
            <a:r>
              <a:rPr lang="cs-CZ" b="1" dirty="0" smtClean="0"/>
              <a:t>š</a:t>
            </a:r>
          </a:p>
          <a:p>
            <a:endParaRPr lang="cs-CZ" dirty="0" smtClean="0"/>
          </a:p>
          <a:p>
            <a:r>
              <a:rPr lang="cs-CZ" dirty="0" err="1" smtClean="0"/>
              <a:t>Runners</a:t>
            </a:r>
            <a:r>
              <a:rPr lang="cs-CZ" dirty="0" smtClean="0"/>
              <a:t> </a:t>
            </a:r>
            <a:r>
              <a:rPr lang="cs-CZ" dirty="0" err="1" smtClean="0"/>
              <a:t>Up</a:t>
            </a:r>
            <a:r>
              <a:rPr lang="cs-CZ" dirty="0" smtClean="0"/>
              <a:t>: 1975 </a:t>
            </a:r>
            <a:r>
              <a:rPr lang="en-US" dirty="0" smtClean="0"/>
              <a:t>(SWE), 2009 (ESP)</a:t>
            </a:r>
            <a:endParaRPr lang="cs-CZ" dirty="0" smtClean="0"/>
          </a:p>
          <a:p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won</a:t>
            </a:r>
            <a:r>
              <a:rPr lang="cs-CZ" dirty="0" smtClean="0"/>
              <a:t>: 1980, 2012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588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038" y="1613034"/>
            <a:ext cx="3067169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Obor integrování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203575" y="4254500"/>
            <a:ext cx="50481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+mj-lt"/>
              </a:rPr>
              <a:t>množina cest </a:t>
            </a:r>
            <a:r>
              <a:rPr lang="cs-CZ" sz="2400" dirty="0">
                <a:latin typeface="+mj-lt"/>
              </a:rPr>
              <a:t>všech možných délek</a:t>
            </a:r>
            <a:endParaRPr lang="en-US" sz="2400" i="1" dirty="0"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38600"/>
            <a:ext cx="2028825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0288" y="1989138"/>
            <a:ext cx="504825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35113" y="1916113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+mj-lt"/>
              </a:rPr>
              <a:t>… </a:t>
            </a:r>
            <a:r>
              <a:rPr lang="cs-CZ" sz="2400" dirty="0" smtClean="0">
                <a:latin typeface="+mj-lt"/>
              </a:rPr>
              <a:t>množina cest </a:t>
            </a:r>
            <a:r>
              <a:rPr lang="cs-CZ" sz="2400" dirty="0">
                <a:latin typeface="+mj-lt"/>
              </a:rPr>
              <a:t>délky </a:t>
            </a:r>
            <a:r>
              <a:rPr lang="cs-CZ" sz="2400" i="1" dirty="0">
                <a:latin typeface="+mj-lt"/>
              </a:rPr>
              <a:t>k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414713" y="2600325"/>
          <a:ext cx="2462212" cy="523875"/>
        </p:xfrm>
        <a:graphic>
          <a:graphicData uri="http://schemas.openxmlformats.org/presentationml/2006/ole">
            <p:oleObj spid="_x0000_s562184" name="Rovnice" r:id="rId5" imgW="1066800" imgH="2286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095705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Míra na prostoru cest</a:t>
            </a:r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755650" y="2057400"/>
            <a:ext cx="50081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+mj-lt"/>
              </a:rPr>
              <a:t>Diferenciální míra pro cesty délky </a:t>
            </a:r>
            <a:r>
              <a:rPr lang="cs-CZ" sz="2400" i="1" dirty="0" smtClean="0">
                <a:latin typeface="+mj-lt"/>
              </a:rPr>
              <a:t>k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560130" name="Object 2"/>
          <p:cNvGraphicFramePr>
            <a:graphicFrameLocks noChangeAspect="1"/>
          </p:cNvGraphicFramePr>
          <p:nvPr/>
        </p:nvGraphicFramePr>
        <p:xfrm>
          <a:off x="1833563" y="2944787"/>
          <a:ext cx="5480050" cy="552450"/>
        </p:xfrm>
        <a:graphic>
          <a:graphicData uri="http://schemas.openxmlformats.org/presentationml/2006/ole">
            <p:oleObj spid="_x0000_s563208" name="Rovnice" r:id="rId3" imgW="2374900" imgH="241300" progId="Equation.3">
              <p:embed/>
            </p:oleObj>
          </a:graphicData>
        </a:graphic>
      </p:graphicFrame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38200" y="4183037"/>
            <a:ext cx="69397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+mj-lt"/>
              </a:rPr>
              <a:t>Tj. násobný integrál přes plochu scény, pro každý </a:t>
            </a:r>
          </a:p>
          <a:p>
            <a:r>
              <a:rPr lang="cs-CZ" sz="2400" dirty="0" smtClean="0">
                <a:latin typeface="+mj-lt"/>
              </a:rPr>
              <a:t>vrchol cesty jedna „fajfka“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4003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83768" y="3501008"/>
            <a:ext cx="4176464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Transport světla jako integrál</a:t>
            </a:r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endParaRPr lang="cs-CZ" dirty="0" smtClean="0"/>
          </a:p>
        </p:txBody>
      </p:sp>
      <p:graphicFrame>
        <p:nvGraphicFramePr>
          <p:cNvPr id="550914" name="Object 2"/>
          <p:cNvGraphicFramePr>
            <a:graphicFrameLocks noChangeAspect="1"/>
          </p:cNvGraphicFramePr>
          <p:nvPr/>
        </p:nvGraphicFramePr>
        <p:xfrm>
          <a:off x="2749550" y="3645024"/>
          <a:ext cx="3644900" cy="874713"/>
        </p:xfrm>
        <a:graphic>
          <a:graphicData uri="http://schemas.openxmlformats.org/presentationml/2006/ole">
            <p:oleObj spid="_x0000_s556049" name="Rovnice" r:id="rId3" imgW="1206500" imgH="292100" progId="Equation.3">
              <p:embed/>
            </p:oleObj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Aplikace integrálu přes cesty</a:t>
            </a:r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042988" y="3141663"/>
            <a:ext cx="7778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>
                <a:latin typeface="+mn-lt"/>
              </a:rPr>
              <a:t>Odhad integrálu pomocí klasických </a:t>
            </a:r>
            <a:r>
              <a:rPr lang="cs-CZ" sz="2400" dirty="0" err="1">
                <a:latin typeface="+mn-lt"/>
              </a:rPr>
              <a:t>Monte</a:t>
            </a:r>
            <a:r>
              <a:rPr lang="cs-CZ" sz="2400" dirty="0">
                <a:latin typeface="+mn-lt"/>
              </a:rPr>
              <a:t> </a:t>
            </a:r>
            <a:r>
              <a:rPr lang="cs-CZ" sz="2400" dirty="0" err="1">
                <a:latin typeface="+mn-lt"/>
              </a:rPr>
              <a:t>Carlo</a:t>
            </a:r>
            <a:r>
              <a:rPr lang="cs-CZ" sz="2400" dirty="0">
                <a:latin typeface="+mn-lt"/>
              </a:rPr>
              <a:t> metod:</a:t>
            </a:r>
            <a:endParaRPr lang="en-US" sz="2400" dirty="0">
              <a:latin typeface="+mn-lt"/>
            </a:endParaRP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1042988" y="4797425"/>
            <a:ext cx="69172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latin typeface="+mn-lt"/>
              </a:rPr>
              <a:t>Jak definovat a spočítat hustotu na prostoru cest</a:t>
            </a:r>
            <a:r>
              <a:rPr lang="en-US" sz="2400">
                <a:latin typeface="+mn-lt"/>
              </a:rPr>
              <a:t>?</a:t>
            </a:r>
          </a:p>
        </p:txBody>
      </p:sp>
      <p:graphicFrame>
        <p:nvGraphicFramePr>
          <p:cNvPr id="558082" name="Object 2"/>
          <p:cNvGraphicFramePr>
            <a:graphicFrameLocks noChangeAspect="1"/>
          </p:cNvGraphicFramePr>
          <p:nvPr/>
        </p:nvGraphicFramePr>
        <p:xfrm>
          <a:off x="2749550" y="2173287"/>
          <a:ext cx="3644900" cy="874713"/>
        </p:xfrm>
        <a:graphic>
          <a:graphicData uri="http://schemas.openxmlformats.org/presentationml/2006/ole">
            <p:oleObj spid="_x0000_s564238" name="Rovnice" r:id="rId3" imgW="1206500" imgH="292100" progId="Equation.3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3733800" y="3657600"/>
          <a:ext cx="1698626" cy="1047750"/>
        </p:xfrm>
        <a:graphic>
          <a:graphicData uri="http://schemas.openxmlformats.org/presentationml/2006/ole">
            <p:oleObj spid="_x0000_s564239" name="Rovnice" r:id="rId4" imgW="736600" imgH="4572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9413055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8367713" cy="1104900"/>
          </a:xfrm>
        </p:spPr>
        <p:txBody>
          <a:bodyPr/>
          <a:lstStyle/>
          <a:p>
            <a:r>
              <a:rPr lang="cs-CZ" smtClean="0"/>
              <a:t>Hustota p-nosti na prostoru cest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Hustota pravděpodobnosti cesty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Sdružená hustota pozic vrcholů cesty: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Součin podmíněných hustot pro jednotlivé vrcholy (vzhledem k plošné míře)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414713" y="2209800"/>
          <a:ext cx="2462212" cy="523875"/>
        </p:xfrm>
        <a:graphic>
          <a:graphicData uri="http://schemas.openxmlformats.org/presentationml/2006/ole">
            <p:oleObj spid="_x0000_s565262" name="Rovnice" r:id="rId3" imgW="1066800" imgH="228600" progId="Equation.3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866900" y="3448050"/>
          <a:ext cx="5862638" cy="1047750"/>
        </p:xfrm>
        <a:graphic>
          <a:graphicData uri="http://schemas.openxmlformats.org/presentationml/2006/ole">
            <p:oleObj spid="_x0000_s565263" name="Rovnice" r:id="rId4" imgW="2540000" imgH="4572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81727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Hustota pro vzrokování směru </a:t>
            </a:r>
            <a:endParaRPr lang="en-US" smtClean="0"/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772400" cy="3292475"/>
          </a:xfrm>
        </p:spPr>
        <p:txBody>
          <a:bodyPr/>
          <a:lstStyle/>
          <a:p>
            <a:r>
              <a:rPr lang="cs-CZ" dirty="0" smtClean="0"/>
              <a:t>Hustota p-</a:t>
            </a:r>
            <a:r>
              <a:rPr lang="cs-CZ" dirty="0" err="1" smtClean="0"/>
              <a:t>nosti</a:t>
            </a:r>
            <a:r>
              <a:rPr lang="cs-CZ" dirty="0" smtClean="0"/>
              <a:t> není invariantní vůči míře</a:t>
            </a:r>
          </a:p>
          <a:p>
            <a:r>
              <a:rPr lang="cs-CZ" dirty="0" smtClean="0"/>
              <a:t>Nutno konvertovat z </a:t>
            </a:r>
            <a:r>
              <a:rPr lang="cs-CZ" dirty="0" err="1" smtClean="0"/>
              <a:t>d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dirty="0" smtClean="0"/>
              <a:t> na </a:t>
            </a:r>
            <a:r>
              <a:rPr lang="cs-CZ" dirty="0" err="1" smtClean="0"/>
              <a:t>dA</a:t>
            </a:r>
            <a:endParaRPr lang="en-US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4424363" y="3356992"/>
            <a:ext cx="4251325" cy="3178175"/>
            <a:chOff x="4424363" y="3563938"/>
            <a:chExt cx="4251325" cy="3178175"/>
          </a:xfrm>
        </p:grpSpPr>
        <p:grpSp>
          <p:nvGrpSpPr>
            <p:cNvPr id="12" name="Group 11"/>
            <p:cNvGrpSpPr/>
            <p:nvPr/>
          </p:nvGrpSpPr>
          <p:grpSpPr>
            <a:xfrm>
              <a:off x="4424363" y="3563938"/>
              <a:ext cx="4251325" cy="3178175"/>
              <a:chOff x="4424363" y="3563938"/>
              <a:chExt cx="4251325" cy="3178175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424363" y="3563938"/>
                <a:ext cx="4251325" cy="3178175"/>
                <a:chOff x="4424363" y="3563938"/>
                <a:chExt cx="4251325" cy="3178175"/>
              </a:xfrm>
            </p:grpSpPr>
            <p:pic>
              <p:nvPicPr>
                <p:cNvPr id="17410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424363" y="3563938"/>
                  <a:ext cx="4251325" cy="317817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" name="Rectangle 7"/>
                <p:cNvSpPr/>
                <p:nvPr/>
              </p:nvSpPr>
              <p:spPr>
                <a:xfrm>
                  <a:off x="6732240" y="4448229"/>
                  <a:ext cx="288032" cy="36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5628370" y="5025051"/>
                  <a:ext cx="288032" cy="36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6804248" y="5289333"/>
                <a:ext cx="504056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6711280" y="4351396"/>
            <a:ext cx="381000" cy="523875"/>
          </p:xfrm>
          <a:graphic>
            <a:graphicData uri="http://schemas.openxmlformats.org/presentationml/2006/ole">
              <p:oleObj spid="_x0000_s559151" name="Rovnice" r:id="rId4" imgW="165028" imgH="228501" progId="Equation.3">
                <p:embed/>
              </p:oleObj>
            </a:graphicData>
          </a:graphic>
        </p:graphicFrame>
        <p:graphicFrame>
          <p:nvGraphicFramePr>
            <p:cNvPr id="7" name="Object 3"/>
            <p:cNvGraphicFramePr>
              <a:graphicFrameLocks noChangeAspect="1"/>
            </p:cNvGraphicFramePr>
            <p:nvPr/>
          </p:nvGraphicFramePr>
          <p:xfrm>
            <a:off x="5652234" y="4879503"/>
            <a:ext cx="439737" cy="493713"/>
          </p:xfrm>
          <a:graphic>
            <a:graphicData uri="http://schemas.openxmlformats.org/presentationml/2006/ole">
              <p:oleObj spid="_x0000_s559152" name="Rovnice" r:id="rId5" imgW="190335" imgH="215713" progId="Equation.3">
                <p:embed/>
              </p:oleObj>
            </a:graphicData>
          </a:graphic>
        </p:graphicFrame>
      </p:grp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66380319"/>
              </p:ext>
            </p:extLst>
          </p:nvPr>
        </p:nvGraphicFramePr>
        <p:xfrm>
          <a:off x="6804248" y="4921349"/>
          <a:ext cx="439738" cy="523875"/>
        </p:xfrm>
        <a:graphic>
          <a:graphicData uri="http://schemas.openxmlformats.org/presentationml/2006/ole">
            <p:oleObj spid="_x0000_s559153" name="Rovnice" r:id="rId6" imgW="190500" imgH="228600" progId="Equation.3">
              <p:embed/>
            </p:oleObj>
          </a:graphicData>
        </a:graphic>
      </p:graphicFrame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63675" y="3024188"/>
            <a:ext cx="4476750" cy="981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Path / light tracing v jako integrál přes prostor cest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Path tracing odpovídá jedné možné technice pro vzorkování světlených cest</a:t>
            </a:r>
            <a:endParaRPr lang="cs-CZ" b="1" dirty="0" smtClean="0"/>
          </a:p>
          <a:p>
            <a:pPr lvl="1"/>
            <a:r>
              <a:rPr lang="cs-CZ" dirty="0" smtClean="0"/>
              <a:t>Hustota vzorkování cesty: vykrátí se geometrické faktory</a:t>
            </a:r>
          </a:p>
          <a:p>
            <a:endParaRPr lang="cs-CZ" dirty="0"/>
          </a:p>
          <a:p>
            <a:r>
              <a:rPr lang="en-US" dirty="0"/>
              <a:t>Light tracing </a:t>
            </a:r>
            <a:r>
              <a:rPr lang="cs-CZ" dirty="0"/>
              <a:t>je jen jiná možná technika pro vzorkování světlených </a:t>
            </a:r>
            <a:r>
              <a:rPr lang="cs-CZ" dirty="0" smtClean="0"/>
              <a:t>cest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Obousměrné sledování cest</a:t>
            </a:r>
            <a:br>
              <a:rPr lang="cs-CZ" b="1" dirty="0" smtClean="0"/>
            </a:br>
            <a:r>
              <a:rPr lang="cs-CZ" b="1" dirty="0" smtClean="0"/>
              <a:t>(</a:t>
            </a:r>
            <a:r>
              <a:rPr lang="cs-CZ" b="1" dirty="0" err="1" smtClean="0"/>
              <a:t>Bidirectional</a:t>
            </a:r>
            <a:r>
              <a:rPr lang="cs-CZ" b="1" dirty="0" smtClean="0"/>
              <a:t> </a:t>
            </a:r>
            <a:r>
              <a:rPr lang="cs-CZ" b="1" dirty="0" err="1" smtClean="0"/>
              <a:t>path</a:t>
            </a:r>
            <a:r>
              <a:rPr lang="cs-CZ" b="1" dirty="0" smtClean="0"/>
              <a:t> </a:t>
            </a:r>
            <a:r>
              <a:rPr lang="cs-CZ" b="1" dirty="0" err="1" smtClean="0"/>
              <a:t>tracing</a:t>
            </a:r>
            <a:r>
              <a:rPr lang="cs-CZ" b="1" dirty="0" smtClean="0"/>
              <a:t>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8294688" cy="1104900"/>
          </a:xfrm>
        </p:spPr>
        <p:txBody>
          <a:bodyPr/>
          <a:lstStyle/>
          <a:p>
            <a:r>
              <a:rPr lang="cs-CZ" dirty="0" smtClean="0"/>
              <a:t>Obousměrné sledování cest</a:t>
            </a:r>
            <a:endParaRPr 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Kombinace různých vzorkovacích technik pro integrál na prostoru cest</a:t>
            </a:r>
            <a:endParaRPr lang="en-US" dirty="0" smtClean="0"/>
          </a:p>
        </p:txBody>
      </p:sp>
      <p:graphicFrame>
        <p:nvGraphicFramePr>
          <p:cNvPr id="561154" name="Object 2"/>
          <p:cNvGraphicFramePr>
            <a:graphicFrameLocks noChangeAspect="1"/>
          </p:cNvGraphicFramePr>
          <p:nvPr/>
        </p:nvGraphicFramePr>
        <p:xfrm>
          <a:off x="2749550" y="2626296"/>
          <a:ext cx="3644900" cy="874712"/>
        </p:xfrm>
        <a:graphic>
          <a:graphicData uri="http://schemas.openxmlformats.org/presentationml/2006/ole">
            <p:oleObj spid="_x0000_s561169" name="Rovnice" r:id="rId3" imgW="1206500" imgH="292100" progId="Equation.3">
              <p:embed/>
            </p:oleObj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Vzorkovací strategie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  <p:pic>
        <p:nvPicPr>
          <p:cNvPr id="7" name="Picture 2" descr="D:\Teksten\agibook-slides\7\7-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1405979"/>
            <a:ext cx="7848600" cy="47593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16200000">
            <a:off x="6345478" y="3409919"/>
            <a:ext cx="522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Image: </a:t>
            </a:r>
            <a:r>
              <a:rPr lang="cs-CZ" dirty="0" err="1" smtClean="0">
                <a:latin typeface="+mj-lt"/>
              </a:rPr>
              <a:t>Dutre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et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al</a:t>
            </a:r>
            <a:r>
              <a:rPr lang="cs-CZ" dirty="0" smtClean="0">
                <a:latin typeface="+mj-lt"/>
              </a:rPr>
              <a:t>. </a:t>
            </a:r>
            <a:r>
              <a:rPr lang="cs-CZ" dirty="0" err="1" smtClean="0">
                <a:latin typeface="+mj-lt"/>
              </a:rPr>
              <a:t>Advanced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Global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Illumination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Davis Cup Trophy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589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3638006" cy="511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Skupina 12"/>
          <p:cNvGrpSpPr/>
          <p:nvPr/>
        </p:nvGrpSpPr>
        <p:grpSpPr>
          <a:xfrm>
            <a:off x="1763688" y="1628800"/>
            <a:ext cx="7179970" cy="4331221"/>
            <a:chOff x="1763688" y="1628800"/>
            <a:chExt cx="7179970" cy="4331221"/>
          </a:xfrm>
        </p:grpSpPr>
        <p:pic>
          <p:nvPicPr>
            <p:cNvPr id="5898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4048" y="1628800"/>
              <a:ext cx="3939610" cy="4331221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</p:pic>
        <p:sp>
          <p:nvSpPr>
            <p:cNvPr id="8" name="Obdélník 7"/>
            <p:cNvSpPr/>
            <p:nvPr/>
          </p:nvSpPr>
          <p:spPr>
            <a:xfrm>
              <a:off x="1763688" y="4581128"/>
              <a:ext cx="648072" cy="72008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0" name="Přímá spojovací čára 9"/>
            <p:cNvCxnSpPr/>
            <p:nvPr/>
          </p:nvCxnSpPr>
          <p:spPr>
            <a:xfrm flipV="1">
              <a:off x="2411760" y="1628800"/>
              <a:ext cx="2592288" cy="295232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>
              <a:off x="2411760" y="5301208"/>
              <a:ext cx="2664296" cy="64807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Obousměrné sledování cest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Zobecnění kombinované strategie pro výpočet přímého osvětlení v </a:t>
            </a:r>
            <a:r>
              <a:rPr lang="cs-CZ" dirty="0" err="1" smtClean="0"/>
              <a:t>path</a:t>
            </a:r>
            <a:r>
              <a:rPr lang="cs-CZ" dirty="0" smtClean="0"/>
              <a:t> </a:t>
            </a:r>
            <a:r>
              <a:rPr lang="cs-CZ" dirty="0" err="1" smtClean="0"/>
              <a:t>traceru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Přímé osvětlení</a:t>
            </a:r>
          </a:p>
          <a:p>
            <a:pPr lvl="1"/>
            <a:r>
              <a:rPr lang="cs-CZ" dirty="0" smtClean="0"/>
              <a:t>Různé strategie nalezení vzorkování bodu na zdroji světla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r>
              <a:rPr lang="cs-CZ" dirty="0" smtClean="0"/>
              <a:t>BPT</a:t>
            </a:r>
          </a:p>
          <a:p>
            <a:pPr lvl="1"/>
            <a:r>
              <a:rPr lang="cs-CZ" dirty="0" smtClean="0"/>
              <a:t>Různé strategie generovaní </a:t>
            </a:r>
            <a:r>
              <a:rPr lang="cs-CZ" b="1" dirty="0" smtClean="0"/>
              <a:t>celých světelných cest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Obousměrné sledování cest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Pro danou světelnou cestu: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Funkce příspěvku </a:t>
            </a:r>
            <a:r>
              <a:rPr lang="cs-CZ" i="1" dirty="0" err="1" smtClean="0"/>
              <a:t>f</a:t>
            </a:r>
            <a:r>
              <a:rPr lang="cs-CZ" i="1" baseline="-25000" dirty="0" err="1" smtClean="0"/>
              <a:t>j</a:t>
            </a:r>
            <a:r>
              <a:rPr lang="cs-CZ" dirty="0" smtClean="0"/>
              <a:t>() </a:t>
            </a:r>
            <a:r>
              <a:rPr lang="cs-CZ" b="1" dirty="0" smtClean="0"/>
              <a:t>nezávisí</a:t>
            </a:r>
            <a:r>
              <a:rPr lang="cs-CZ" dirty="0" smtClean="0"/>
              <a:t> na způsobu vzorkování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Hustota pravděpodobnosti </a:t>
            </a:r>
            <a:r>
              <a:rPr lang="cs-CZ" b="1" dirty="0" smtClean="0"/>
              <a:t>závisí</a:t>
            </a:r>
            <a:r>
              <a:rPr lang="cs-CZ" dirty="0" smtClean="0"/>
              <a:t> na způsobu vzorkování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Vzorkovací techniky v BPT</a:t>
            </a:r>
            <a:endParaRPr 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8" y="1981200"/>
            <a:ext cx="7219950" cy="4543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827088" y="1527175"/>
            <a:ext cx="46634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Příklad:  Čtyři vzorkovací techniky pro </a:t>
            </a:r>
            <a:r>
              <a:rPr lang="cs-CZ" i="1">
                <a:latin typeface="+mj-lt"/>
              </a:rPr>
              <a:t>k</a:t>
            </a:r>
            <a:r>
              <a:rPr lang="cs-CZ">
                <a:latin typeface="+mj-lt"/>
              </a:rPr>
              <a:t> = 2</a:t>
            </a:r>
            <a:endParaRPr lang="en-US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7796969" y="3651472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Image: </a:t>
            </a:r>
            <a:r>
              <a:rPr lang="cs-CZ" dirty="0" err="1" smtClean="0">
                <a:latin typeface="+mj-lt"/>
              </a:rPr>
              <a:t>Eric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Veach</a:t>
            </a:r>
            <a:endParaRPr lang="en-US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Vzorkovací techniky v BPT</a:t>
            </a:r>
            <a:endParaRPr 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11188" y="1676400"/>
            <a:ext cx="8151812" cy="4114800"/>
          </a:xfrm>
        </p:spPr>
        <p:txBody>
          <a:bodyPr/>
          <a:lstStyle/>
          <a:p>
            <a:r>
              <a:rPr lang="cs-CZ" smtClean="0"/>
              <a:t>Podcesta o </a:t>
            </a:r>
            <a:r>
              <a:rPr lang="cs-CZ" i="1" smtClean="0"/>
              <a:t>t</a:t>
            </a:r>
            <a:r>
              <a:rPr lang="cs-CZ" smtClean="0"/>
              <a:t> vrcholech vzorkovaná z kamery</a:t>
            </a:r>
          </a:p>
          <a:p>
            <a:r>
              <a:rPr lang="cs-CZ" smtClean="0"/>
              <a:t>Podcesta o </a:t>
            </a:r>
            <a:r>
              <a:rPr lang="cs-CZ" i="1" smtClean="0"/>
              <a:t>s</a:t>
            </a:r>
            <a:r>
              <a:rPr lang="cs-CZ" smtClean="0"/>
              <a:t> vrcholech vzorkovaná ze světla</a:t>
            </a:r>
          </a:p>
          <a:p>
            <a:r>
              <a:rPr lang="cs-CZ" smtClean="0"/>
              <a:t>Spojovací segment délky 1</a:t>
            </a:r>
          </a:p>
          <a:p>
            <a:r>
              <a:rPr lang="cs-CZ" smtClean="0"/>
              <a:t>Celková délka cesty: </a:t>
            </a:r>
            <a:r>
              <a:rPr lang="cs-CZ" i="1" smtClean="0"/>
              <a:t>k</a:t>
            </a:r>
            <a:r>
              <a:rPr lang="cs-CZ" smtClean="0"/>
              <a:t> = </a:t>
            </a:r>
            <a:r>
              <a:rPr lang="cs-CZ" i="1" smtClean="0"/>
              <a:t>s</a:t>
            </a:r>
            <a:r>
              <a:rPr lang="cs-CZ" smtClean="0"/>
              <a:t> + </a:t>
            </a:r>
            <a:r>
              <a:rPr lang="cs-CZ" i="1" smtClean="0"/>
              <a:t>t</a:t>
            </a:r>
            <a:r>
              <a:rPr lang="cs-CZ" smtClean="0"/>
              <a:t> – 1 (segmentů)</a:t>
            </a:r>
          </a:p>
          <a:p>
            <a:endParaRPr lang="cs-CZ" smtClean="0"/>
          </a:p>
          <a:p>
            <a:r>
              <a:rPr lang="cs-CZ" i="1" smtClean="0"/>
              <a:t>k</a:t>
            </a:r>
            <a:r>
              <a:rPr lang="cs-CZ" smtClean="0"/>
              <a:t>+2 možností pro generování cesty délky </a:t>
            </a:r>
            <a:r>
              <a:rPr lang="cs-CZ" i="1" smtClean="0"/>
              <a:t>k</a:t>
            </a:r>
            <a:endParaRPr lang="en-US" i="1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Vzorkovací techniky v BPT</a:t>
            </a:r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Každá technika má </a:t>
            </a:r>
            <a:r>
              <a:rPr lang="cs-CZ" b="1" dirty="0" smtClean="0"/>
              <a:t>jinou hustotu </a:t>
            </a:r>
            <a:r>
              <a:rPr lang="cs-CZ" b="1" i="1" dirty="0" err="1" smtClean="0"/>
              <a:t>p</a:t>
            </a:r>
            <a:r>
              <a:rPr lang="cs-CZ" b="1" i="1" baseline="-25000" dirty="0" err="1" smtClean="0"/>
              <a:t>s</a:t>
            </a:r>
            <a:r>
              <a:rPr lang="cs-CZ" b="1" baseline="-25000" dirty="0" smtClean="0"/>
              <a:t>,</a:t>
            </a:r>
            <a:r>
              <a:rPr lang="cs-CZ" b="1" i="1" baseline="-25000" dirty="0" smtClean="0"/>
              <a:t>t</a:t>
            </a:r>
            <a:endParaRPr lang="cs-CZ" b="1" i="1" dirty="0" smtClean="0"/>
          </a:p>
          <a:p>
            <a:endParaRPr lang="cs-CZ" dirty="0" smtClean="0"/>
          </a:p>
          <a:p>
            <a:r>
              <a:rPr lang="cs-CZ" dirty="0" smtClean="0"/>
              <a:t>Každá je účinná při vzorkování jiných světelných efektů</a:t>
            </a:r>
          </a:p>
          <a:p>
            <a:endParaRPr lang="cs-CZ" dirty="0" smtClean="0"/>
          </a:p>
          <a:p>
            <a:r>
              <a:rPr lang="cs-CZ" dirty="0" smtClean="0"/>
              <a:t>Všechny techniky odhadují </a:t>
            </a:r>
            <a:r>
              <a:rPr lang="cs-CZ" b="1" dirty="0" smtClean="0"/>
              <a:t>stejný integrál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8367713" cy="1104900"/>
          </a:xfrm>
        </p:spPr>
        <p:txBody>
          <a:bodyPr/>
          <a:lstStyle/>
          <a:p>
            <a:r>
              <a:rPr lang="cs-CZ" smtClean="0"/>
              <a:t>Kombinace vzorkovacích technik</a:t>
            </a:r>
            <a:endParaRPr 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Kombinovaný estimátor (MIS)</a:t>
            </a:r>
          </a:p>
          <a:p>
            <a:endParaRPr lang="en-US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492375"/>
            <a:ext cx="4610100" cy="981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19475" y="4326195"/>
            <a:ext cx="3890809" cy="83099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latin typeface="+mj-lt"/>
              </a:rPr>
              <a:t>kombinační strategie </a:t>
            </a:r>
            <a:br>
              <a:rPr lang="cs-CZ" sz="2400" dirty="0">
                <a:latin typeface="+mj-lt"/>
              </a:rPr>
            </a:br>
            <a:r>
              <a:rPr lang="en-US" sz="2400" dirty="0">
                <a:latin typeface="+mj-lt"/>
              </a:rPr>
              <a:t>(nap</a:t>
            </a:r>
            <a:r>
              <a:rPr lang="cs-CZ" sz="2400" dirty="0">
                <a:latin typeface="+mj-lt"/>
              </a:rPr>
              <a:t>ř. vyvážená heuristika)</a:t>
            </a:r>
            <a:endParaRPr lang="en-US" sz="2400" dirty="0">
              <a:latin typeface="+mj-lt"/>
            </a:endParaRPr>
          </a:p>
        </p:txBody>
      </p:sp>
      <p:cxnSp>
        <p:nvCxnSpPr>
          <p:cNvPr id="9" name="Straight Connector 8"/>
          <p:cNvCxnSpPr>
            <a:stCxn id="7" idx="0"/>
          </p:cNvCxnSpPr>
          <p:nvPr/>
        </p:nvCxnSpPr>
        <p:spPr bwMode="auto">
          <a:xfrm flipH="1" flipV="1">
            <a:off x="4499992" y="3212976"/>
            <a:ext cx="864888" cy="11132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Implementace: </a:t>
            </a:r>
            <a:br>
              <a:rPr lang="cs-CZ" dirty="0" smtClean="0"/>
            </a:br>
            <a:r>
              <a:rPr lang="cs-CZ" dirty="0" smtClean="0"/>
              <a:t>Generování cest po skupinách</a:t>
            </a:r>
            <a:endParaRPr lang="en-US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Generuj </a:t>
            </a:r>
            <a:r>
              <a:rPr lang="cs-CZ" dirty="0" err="1" smtClean="0"/>
              <a:t>podcestu</a:t>
            </a:r>
            <a:r>
              <a:rPr lang="cs-CZ" dirty="0" smtClean="0"/>
              <a:t> náhodné délky </a:t>
            </a:r>
            <a:r>
              <a:rPr lang="cs-CZ" b="1" dirty="0" smtClean="0"/>
              <a:t>od světla</a:t>
            </a:r>
          </a:p>
          <a:p>
            <a:pPr>
              <a:buFont typeface="Monotype Sorts" charset="2"/>
              <a:buNone/>
            </a:pPr>
            <a:endParaRPr lang="cs-CZ" dirty="0" smtClean="0"/>
          </a:p>
          <a:p>
            <a:r>
              <a:rPr lang="cs-CZ" dirty="0" smtClean="0"/>
              <a:t>Generuj </a:t>
            </a:r>
            <a:r>
              <a:rPr lang="cs-CZ" dirty="0" err="1" smtClean="0"/>
              <a:t>podcestu</a:t>
            </a:r>
            <a:r>
              <a:rPr lang="cs-CZ" dirty="0" smtClean="0"/>
              <a:t> náhodné délky </a:t>
            </a:r>
            <a:r>
              <a:rPr lang="cs-CZ" b="1" dirty="0" smtClean="0"/>
              <a:t>od kamery</a:t>
            </a:r>
          </a:p>
          <a:p>
            <a:pPr>
              <a:buFont typeface="Monotype Sorts" charset="2"/>
              <a:buNone/>
            </a:pP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Spoj každý </a:t>
            </a:r>
            <a:r>
              <a:rPr lang="cs-CZ" b="1" dirty="0" smtClean="0"/>
              <a:t>prefix cesty od světla</a:t>
            </a:r>
            <a:r>
              <a:rPr lang="cs-CZ" dirty="0" smtClean="0"/>
              <a:t> s každým </a:t>
            </a:r>
            <a:r>
              <a:rPr lang="cs-CZ" b="1" dirty="0" smtClean="0"/>
              <a:t>sufixem cesty od kamery</a:t>
            </a:r>
            <a:r>
              <a:rPr lang="cs-CZ" dirty="0" smtClean="0"/>
              <a:t>  </a:t>
            </a:r>
            <a:endParaRPr lang="en-US" dirty="0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3788" y="1988840"/>
            <a:ext cx="1876425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924944"/>
            <a:ext cx="18669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56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869160"/>
            <a:ext cx="4171950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5540661" y="5445224"/>
            <a:ext cx="31357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(cesta = vzorek z hustoty </a:t>
            </a:r>
            <a:r>
              <a:rPr lang="cs-CZ" i="1">
                <a:latin typeface="+mj-lt"/>
              </a:rPr>
              <a:t>p</a:t>
            </a:r>
            <a:r>
              <a:rPr lang="cs-CZ" i="1" baseline="-25000">
                <a:latin typeface="+mj-lt"/>
              </a:rPr>
              <a:t>s,t</a:t>
            </a:r>
            <a:r>
              <a:rPr lang="cs-CZ">
                <a:latin typeface="+mj-lt"/>
              </a:rPr>
              <a:t>)</a:t>
            </a:r>
            <a:endParaRPr lang="en-US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Generování cest po skupinách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  <p:pic>
        <p:nvPicPr>
          <p:cNvPr id="6" name="Picture 2" descr="D:\Teksten\agibook-slides\7\7-4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68760"/>
            <a:ext cx="8382000" cy="49942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6200000">
            <a:off x="6345478" y="3409919"/>
            <a:ext cx="522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Image: </a:t>
            </a:r>
            <a:r>
              <a:rPr lang="cs-CZ" dirty="0" err="1" smtClean="0">
                <a:latin typeface="+mj-lt"/>
              </a:rPr>
              <a:t>Dutre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et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al</a:t>
            </a:r>
            <a:r>
              <a:rPr lang="cs-CZ" dirty="0" smtClean="0">
                <a:latin typeface="+mj-lt"/>
              </a:rPr>
              <a:t>. </a:t>
            </a:r>
            <a:r>
              <a:rPr lang="cs-CZ" dirty="0" err="1" smtClean="0">
                <a:latin typeface="+mj-lt"/>
              </a:rPr>
              <a:t>Advanced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Global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Illumination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latin typeface="+mj-lt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590550"/>
            <a:ext cx="7077075" cy="567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0" y="1125538"/>
            <a:ext cx="1619250" cy="574675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8027988" y="981075"/>
            <a:ext cx="696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+mj-lt"/>
              </a:rPr>
              <a:t>k </a:t>
            </a:r>
            <a:r>
              <a:rPr lang="cs-CZ">
                <a:latin typeface="+mj-lt"/>
              </a:rPr>
              <a:t>= 2</a:t>
            </a:r>
            <a:endParaRPr lang="en-US">
              <a:latin typeface="+mj-lt"/>
            </a:endParaRPr>
          </a:p>
          <a:p>
            <a:r>
              <a:rPr lang="en-US">
                <a:latin typeface="+mj-lt"/>
              </a:rPr>
              <a:t>(2x)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8027988" y="2387600"/>
            <a:ext cx="7505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+mj-lt"/>
              </a:rPr>
              <a:t>k </a:t>
            </a:r>
            <a:r>
              <a:rPr lang="cs-CZ">
                <a:latin typeface="+mj-lt"/>
              </a:rPr>
              <a:t>= 3 </a:t>
            </a:r>
            <a:r>
              <a:rPr lang="en-US">
                <a:latin typeface="+mj-lt"/>
              </a:rPr>
              <a:t/>
            </a:r>
            <a:br>
              <a:rPr lang="en-US">
                <a:latin typeface="+mj-lt"/>
              </a:rPr>
            </a:br>
            <a:r>
              <a:rPr lang="en-US">
                <a:latin typeface="+mj-lt"/>
              </a:rPr>
              <a:t>(4x)</a:t>
            </a:r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8027988" y="3792538"/>
            <a:ext cx="6976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+mj-lt"/>
              </a:rPr>
              <a:t>k </a:t>
            </a:r>
            <a:r>
              <a:rPr lang="cs-CZ">
                <a:latin typeface="+mj-lt"/>
              </a:rPr>
              <a:t>= 4</a:t>
            </a:r>
            <a:endParaRPr lang="en-US">
              <a:latin typeface="+mj-lt"/>
            </a:endParaRPr>
          </a:p>
          <a:p>
            <a:r>
              <a:rPr lang="en-US">
                <a:latin typeface="+mj-lt"/>
              </a:rPr>
              <a:t>(8x)</a:t>
            </a:r>
          </a:p>
        </p:txBody>
      </p:sp>
      <p:sp>
        <p:nvSpPr>
          <p:cNvPr id="24585" name="TextBox 8"/>
          <p:cNvSpPr txBox="1">
            <a:spLocks noChangeArrowheads="1"/>
          </p:cNvSpPr>
          <p:nvPr/>
        </p:nvSpPr>
        <p:spPr bwMode="auto">
          <a:xfrm>
            <a:off x="8027988" y="5199063"/>
            <a:ext cx="7040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+mj-lt"/>
              </a:rPr>
              <a:t>k </a:t>
            </a:r>
            <a:r>
              <a:rPr lang="cs-CZ">
                <a:latin typeface="+mj-lt"/>
              </a:rPr>
              <a:t>= 5</a:t>
            </a:r>
            <a:endParaRPr lang="en-US">
              <a:latin typeface="+mj-lt"/>
            </a:endParaRPr>
          </a:p>
          <a:p>
            <a:r>
              <a:rPr lang="en-US">
                <a:latin typeface="+mj-lt"/>
              </a:rPr>
              <a:t>(16x)</a:t>
            </a:r>
          </a:p>
        </p:txBody>
      </p:sp>
      <p:sp>
        <p:nvSpPr>
          <p:cNvPr id="24586" name="TextBox 9"/>
          <p:cNvSpPr txBox="1">
            <a:spLocks noChangeArrowheads="1"/>
          </p:cNvSpPr>
          <p:nvPr/>
        </p:nvSpPr>
        <p:spPr bwMode="auto">
          <a:xfrm>
            <a:off x="1338263" y="6135688"/>
            <a:ext cx="644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+mj-lt"/>
              </a:rPr>
              <a:t>s </a:t>
            </a:r>
            <a:r>
              <a:rPr lang="cs-CZ">
                <a:latin typeface="+mj-lt"/>
              </a:rPr>
              <a:t>= 1</a:t>
            </a:r>
            <a:endParaRPr lang="en-US">
              <a:latin typeface="+mj-lt"/>
            </a:endParaRPr>
          </a:p>
        </p:txBody>
      </p:sp>
      <p:sp>
        <p:nvSpPr>
          <p:cNvPr id="24587" name="TextBox 10"/>
          <p:cNvSpPr txBox="1">
            <a:spLocks noChangeArrowheads="1"/>
          </p:cNvSpPr>
          <p:nvPr/>
        </p:nvSpPr>
        <p:spPr bwMode="auto">
          <a:xfrm>
            <a:off x="2830513" y="6135688"/>
            <a:ext cx="917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+mj-lt"/>
              </a:rPr>
              <a:t>s </a:t>
            </a:r>
            <a:r>
              <a:rPr lang="cs-CZ">
                <a:latin typeface="+mj-lt"/>
              </a:rPr>
              <a:t>= 2 ...</a:t>
            </a:r>
            <a:endParaRPr lang="en-US">
              <a:latin typeface="+mj-lt"/>
            </a:endParaRPr>
          </a:p>
        </p:txBody>
      </p:sp>
      <p:sp>
        <p:nvSpPr>
          <p:cNvPr id="24588" name="TextBox 11"/>
          <p:cNvSpPr txBox="1">
            <a:spLocks noChangeArrowheads="1"/>
          </p:cNvSpPr>
          <p:nvPr/>
        </p:nvSpPr>
        <p:spPr bwMode="auto">
          <a:xfrm>
            <a:off x="7061200" y="6108700"/>
            <a:ext cx="6254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+mj-lt"/>
              </a:rPr>
              <a:t>t </a:t>
            </a:r>
            <a:r>
              <a:rPr lang="cs-CZ">
                <a:latin typeface="+mj-lt"/>
              </a:rPr>
              <a:t>= 1</a:t>
            </a:r>
            <a:endParaRPr lang="en-US">
              <a:latin typeface="+mj-lt"/>
            </a:endParaRPr>
          </a:p>
        </p:txBody>
      </p:sp>
      <p:sp>
        <p:nvSpPr>
          <p:cNvPr id="24589" name="TextBox 12"/>
          <p:cNvSpPr txBox="1">
            <a:spLocks noChangeArrowheads="1"/>
          </p:cNvSpPr>
          <p:nvPr/>
        </p:nvSpPr>
        <p:spPr bwMode="auto">
          <a:xfrm>
            <a:off x="5580063" y="6092825"/>
            <a:ext cx="6543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+mj-lt"/>
              </a:rPr>
              <a:t>t </a:t>
            </a:r>
            <a:r>
              <a:rPr lang="cs-CZ">
                <a:latin typeface="+mj-lt"/>
              </a:rPr>
              <a:t>= 2</a:t>
            </a:r>
            <a:endParaRPr lang="en-US">
              <a:latin typeface="+mj-lt"/>
            </a:endParaRPr>
          </a:p>
        </p:txBody>
      </p:sp>
      <p:sp>
        <p:nvSpPr>
          <p:cNvPr id="24590" name="TextBox 13"/>
          <p:cNvSpPr txBox="1">
            <a:spLocks noChangeArrowheads="1"/>
          </p:cNvSpPr>
          <p:nvPr/>
        </p:nvSpPr>
        <p:spPr bwMode="auto">
          <a:xfrm>
            <a:off x="1403350" y="6396038"/>
            <a:ext cx="54377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s / t = počet vrcholů na podcestě od světla / kamery</a:t>
            </a:r>
            <a:endParaRPr lang="en-US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Porovnání algoritmů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  <p:pic>
        <p:nvPicPr>
          <p:cNvPr id="6" name="Picture 2" descr="D:\Teksten\agibook-slides\7\7-5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88" y="2276872"/>
            <a:ext cx="8839200" cy="2624137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380312" y="2276872"/>
            <a:ext cx="1563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© F. </a:t>
            </a:r>
            <a:r>
              <a:rPr lang="en-US" dirty="0" err="1">
                <a:latin typeface="+mj-lt"/>
              </a:rPr>
              <a:t>Suykens</a:t>
            </a:r>
            <a:endParaRPr lang="en-GB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9552" y="4941168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latin typeface="+mj-lt"/>
              </a:rPr>
              <a:t>Path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tracing</a:t>
            </a: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1880" y="4941168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latin typeface="+mj-lt"/>
              </a:rPr>
              <a:t>Light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tracing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9629" y="4941168"/>
            <a:ext cx="279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latin typeface="+mj-lt"/>
              </a:rPr>
              <a:t>Bidirectional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path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tracing</a:t>
            </a:r>
            <a:endParaRPr lang="en-US" dirty="0">
              <a:latin typeface="+mj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71600" y="4365104"/>
            <a:ext cx="5764720" cy="1800200"/>
            <a:chOff x="971600" y="4365104"/>
            <a:chExt cx="5764720" cy="1800200"/>
          </a:xfrm>
        </p:grpSpPr>
        <p:sp>
          <p:nvSpPr>
            <p:cNvPr id="11" name="TextBox 10"/>
            <p:cNvSpPr txBox="1"/>
            <p:nvPr/>
          </p:nvSpPr>
          <p:spPr>
            <a:xfrm>
              <a:off x="971600" y="5703639"/>
              <a:ext cx="57647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 smtClean="0">
                  <a:latin typeface="+mj-lt"/>
                </a:rPr>
                <a:t>Kvíz: Proč je skleněná koule černá?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771800" y="4365104"/>
              <a:ext cx="1584176" cy="12961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Davis Cup: The 2012 Final in an randomly picked Czech household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590852" name="Picture 4" descr="D:\!images\fotky\2012-11-promitani davis cup - new york\04 - schyluje se k vitezst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192688" cy="4644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mtClean="0"/>
              <a:t>Konec</a:t>
            </a:r>
            <a:endParaRPr lang="cs-CZ" smtClean="0">
              <a:latin typeface="Arial CE" charset="-18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81000" y="1676400"/>
            <a:ext cx="83820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50000"/>
              </a:spcBef>
            </a:pPr>
            <a:r>
              <a:rPr lang="cs-CZ" sz="3200" dirty="0">
                <a:latin typeface="Times New Roman" pitchFamily="18" charset="0"/>
              </a:rPr>
              <a:t>	</a:t>
            </a:r>
            <a:r>
              <a:rPr lang="cs-CZ" sz="3200" b="1" dirty="0" smtClean="0">
                <a:latin typeface="Times New Roman" pitchFamily="18" charset="0"/>
              </a:rPr>
              <a:t>E</a:t>
            </a:r>
            <a:r>
              <a:rPr lang="cs-CZ" sz="3200" b="1" dirty="0">
                <a:latin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</a:rPr>
              <a:t>Veach</a:t>
            </a:r>
            <a:r>
              <a:rPr lang="cs-CZ" sz="3200" dirty="0">
                <a:latin typeface="Times New Roman" pitchFamily="18" charset="0"/>
              </a:rPr>
              <a:t>: </a:t>
            </a:r>
            <a:r>
              <a:rPr lang="en-US" sz="3200" b="1" i="1" dirty="0">
                <a:latin typeface="Times New Roman" pitchFamily="18" charset="0"/>
              </a:rPr>
              <a:t>Robust Monte Carlo methods for light transport simulation</a:t>
            </a:r>
            <a:r>
              <a:rPr lang="cs-CZ" sz="3200" dirty="0">
                <a:latin typeface="Times New Roman" pitchFamily="18" charset="0"/>
              </a:rPr>
              <a:t>, PhD thesis, </a:t>
            </a:r>
            <a:r>
              <a:rPr lang="en-US" sz="3200" dirty="0">
                <a:latin typeface="Times New Roman" pitchFamily="18" charset="0"/>
              </a:rPr>
              <a:t>Stanford University</a:t>
            </a:r>
            <a:r>
              <a:rPr lang="cs-CZ" sz="3200" dirty="0">
                <a:latin typeface="Times New Roman" pitchFamily="18" charset="0"/>
              </a:rPr>
              <a:t>, </a:t>
            </a:r>
            <a:r>
              <a:rPr lang="en-US" sz="3200" dirty="0">
                <a:latin typeface="Times New Roman" pitchFamily="18" charset="0"/>
              </a:rPr>
              <a:t>1997, pp. 219-230,  297-317</a:t>
            </a:r>
            <a:br>
              <a:rPr lang="en-US" sz="3200" dirty="0">
                <a:latin typeface="Times New Roman" pitchFamily="18" charset="0"/>
              </a:rPr>
            </a:br>
            <a:r>
              <a:rPr lang="en-US" dirty="0">
                <a:latin typeface="Times New Roman" pitchFamily="18" charset="0"/>
                <a:hlinkClick r:id="rId2"/>
              </a:rPr>
              <a:t>http://www.graphics.stanford.edu/papers/veach_thesis/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84AC6-BBE4-40F9-8123-1EEF9B763C30}" type="slidenum">
              <a:rPr lang="en-US" altLang="en-US" smtClean="0"/>
              <a:pPr>
                <a:defRPr/>
              </a:pPr>
              <a:t>60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Davis Cup: The 2012 Final in an randomly picked Czech household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591874" name="Picture 2" descr="D:\!images\fotky\2012-11-promitani davis cup - new york\05 - uz sko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1"/>
            <a:ext cx="6192688" cy="4644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Davis Cup: The 2012 Final in an randomly picked Czech household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592898" name="Picture 2" descr="D:\!images\fotky\2012-11-promitani davis cup - new york\06 - vyhrali mi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192688" cy="4644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Davis Cup: The 2012 Final in an randomly picked Czech household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2012</a:t>
            </a:r>
            <a:endParaRPr lang="en-US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593922" name="Picture 2" descr="D:\!images\fotky\2012-11-promitani davis cup - new york\07 - radost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192688" cy="4644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6635</TotalTime>
  <Words>1727</Words>
  <Application>Microsoft Office PowerPoint</Application>
  <PresentationFormat>Předvádění na obrazovce (4:3)</PresentationFormat>
  <Paragraphs>359</Paragraphs>
  <Slides>60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3" baseType="lpstr">
      <vt:lpstr>Hrany</vt:lpstr>
      <vt:lpstr>Default Design</vt:lpstr>
      <vt:lpstr>Rovnice</vt:lpstr>
      <vt:lpstr>Počítačová grafika III –  Důležitost, BPT</vt:lpstr>
      <vt:lpstr>Davis Cup</vt:lpstr>
      <vt:lpstr>Davis Cup History</vt:lpstr>
      <vt:lpstr>Czechoslovakia / Czech Republic in DC</vt:lpstr>
      <vt:lpstr>Davis Cup Trophy</vt:lpstr>
      <vt:lpstr>Davis Cup: The 2012 Final in an randomly picked Czech household</vt:lpstr>
      <vt:lpstr>Davis Cup: The 2012 Final in an randomly picked Czech household</vt:lpstr>
      <vt:lpstr>Davis Cup: The 2012 Final in an randomly picked Czech household</vt:lpstr>
      <vt:lpstr>Davis Cup: The 2012 Final in an randomly picked Czech household</vt:lpstr>
      <vt:lpstr>Snímek 10</vt:lpstr>
      <vt:lpstr>Impact of the 2012 Czech Republic DC victory on CG education</vt:lpstr>
      <vt:lpstr>Path Tracing funguje! </vt:lpstr>
      <vt:lpstr>Path Tracing funguje! </vt:lpstr>
      <vt:lpstr>Path Tracing funguje! </vt:lpstr>
      <vt:lpstr>Snímek 15</vt:lpstr>
      <vt:lpstr>Demo</vt:lpstr>
      <vt:lpstr>Omezení algoritmu sledování cest</vt:lpstr>
      <vt:lpstr>Důležitost a dualita  v zobrazování</vt:lpstr>
      <vt:lpstr>Měřicí rovnice</vt:lpstr>
      <vt:lpstr>Měřicí rovnice</vt:lpstr>
      <vt:lpstr>Příklad: Zářivý tok přes oblast jako měřicí rovnice</vt:lpstr>
      <vt:lpstr>Měřicí rovnice jako skalární součin funkcí</vt:lpstr>
      <vt:lpstr>Propagace radiance a důležitosti</vt:lpstr>
      <vt:lpstr>Důležitost (importance)</vt:lpstr>
      <vt:lpstr>Přenos důležitosti</vt:lpstr>
      <vt:lpstr>Dualita důležitosti a radiance</vt:lpstr>
      <vt:lpstr>Dualita důležitosti a radiance</vt:lpstr>
      <vt:lpstr>Dualita v praxi: Sledování světla</vt:lpstr>
      <vt:lpstr>Sledování světla (light tracing) v praxi</vt:lpstr>
      <vt:lpstr>Sledování světla (light tracing) v praxi</vt:lpstr>
      <vt:lpstr>Obousměrné sledování cest (BPT) vs.  Sledování cest (PT)</vt:lpstr>
      <vt:lpstr>Přenos světla jako integrál přes prostor cest</vt:lpstr>
      <vt:lpstr>Transport světla jako integrál</vt:lpstr>
      <vt:lpstr>Transport světla jako integrál</vt:lpstr>
      <vt:lpstr>Tříbodová formulace přenosu světla</vt:lpstr>
      <vt:lpstr>Zobrazovací rovnice v 3b formulaci</vt:lpstr>
      <vt:lpstr>Měřicí rovnice v 3b formulaci</vt:lpstr>
      <vt:lpstr>Definice „funkce příspěvku“ (contribution function)</vt:lpstr>
      <vt:lpstr>Definice „funkce příspěvku“ (contribution function)</vt:lpstr>
      <vt:lpstr>Obor integrování</vt:lpstr>
      <vt:lpstr>Míra na prostoru cest</vt:lpstr>
      <vt:lpstr>Transport světla jako integrál</vt:lpstr>
      <vt:lpstr>Aplikace integrálu přes cesty</vt:lpstr>
      <vt:lpstr>Hustota p-nosti na prostoru cest</vt:lpstr>
      <vt:lpstr>Hustota pro vzrokování směru </vt:lpstr>
      <vt:lpstr>Path / light tracing v jako integrál přes prostor cest</vt:lpstr>
      <vt:lpstr>Obousměrné sledování cest (Bidirectional path tracing)</vt:lpstr>
      <vt:lpstr>Obousměrné sledování cest</vt:lpstr>
      <vt:lpstr>Vzorkovací strategie</vt:lpstr>
      <vt:lpstr>Obousměrné sledování cest</vt:lpstr>
      <vt:lpstr>Obousměrné sledování cest</vt:lpstr>
      <vt:lpstr>Vzorkovací techniky v BPT</vt:lpstr>
      <vt:lpstr>Vzorkovací techniky v BPT</vt:lpstr>
      <vt:lpstr>Vzorkovací techniky v BPT</vt:lpstr>
      <vt:lpstr>Kombinace vzorkovacích technik</vt:lpstr>
      <vt:lpstr>Implementace:  Generování cest po skupinách</vt:lpstr>
      <vt:lpstr>Generování cest po skupinách</vt:lpstr>
      <vt:lpstr>Snímek 58</vt:lpstr>
      <vt:lpstr>Porovnání algoritmů</vt:lpstr>
      <vt:lpstr>Konec</vt:lpstr>
    </vt:vector>
  </TitlesOfParts>
  <Company>CTU Prague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Důležitost, BPT - Počítačová grafika III (NPGR010)</dc:title>
  <dc:creator>Jaroslav Křivánek</dc:creator>
  <cp:lastModifiedBy>Jaroslav Křivánek</cp:lastModifiedBy>
  <cp:revision>4322</cp:revision>
  <dcterms:created xsi:type="dcterms:W3CDTF">2006-11-17T09:10:54Z</dcterms:created>
  <dcterms:modified xsi:type="dcterms:W3CDTF">2012-12-07T17:47:18Z</dcterms:modified>
</cp:coreProperties>
</file>